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87" r:id="rId4"/>
    <p:sldId id="288" r:id="rId5"/>
    <p:sldId id="289" r:id="rId6"/>
    <p:sldId id="272" r:id="rId7"/>
    <p:sldId id="276" r:id="rId8"/>
    <p:sldId id="277" r:id="rId9"/>
    <p:sldId id="294" r:id="rId10"/>
    <p:sldId id="291" r:id="rId11"/>
    <p:sldId id="292" r:id="rId12"/>
    <p:sldId id="293" r:id="rId13"/>
    <p:sldId id="271" r:id="rId14"/>
    <p:sldId id="279" r:id="rId15"/>
    <p:sldId id="285" r:id="rId16"/>
    <p:sldId id="283" r:id="rId17"/>
    <p:sldId id="284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 Popov" initials="V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CCCC"/>
    <a:srgbClr val="FFCCFF"/>
    <a:srgbClr val="FF0000"/>
    <a:srgbClr val="DDD9C3"/>
    <a:srgbClr val="00FF00"/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8" autoAdjust="0"/>
    <p:restoredTop sz="96271" autoAdjust="0"/>
  </p:normalViewPr>
  <p:slideViewPr>
    <p:cSldViewPr showGuides="1">
      <p:cViewPr>
        <p:scale>
          <a:sx n="90" d="100"/>
          <a:sy n="90" d="100"/>
        </p:scale>
        <p:origin x="-720" y="408"/>
      </p:cViewPr>
      <p:guideLst>
        <p:guide orient="horz" pos="527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C404E-91C9-4994-9A20-485DC088BBD4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B8F6B-01D6-48F1-83FF-738F4F93C2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355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AA35B-AF47-4427-847F-CAC931E0E279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408CA-4848-48AE-9A36-2A6C1824B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850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655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03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371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295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еще опасны 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56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53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5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041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+mn-lt"/>
              </a:rPr>
              <a:t>Отвечайте незнакомым в интернете как незнакомым на улице</a:t>
            </a:r>
          </a:p>
          <a:p>
            <a:r>
              <a:rPr lang="ru-RU" dirty="0" smtClean="0">
                <a:effectLst/>
                <a:latin typeface="+mn-lt"/>
              </a:rPr>
              <a:t>Если виртуальный друг предлагает встретиться, обязательно сообщите родителям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064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сохраняйте логин и пароль, если работаете </a:t>
            </a:r>
            <a:br>
              <a:rPr lang="ru-RU" dirty="0" smtClean="0"/>
            </a:br>
            <a:r>
              <a:rPr lang="ru-RU" dirty="0" smtClean="0"/>
              <a:t>за чужим компьютером.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Используйте только безопасное соединение при доступе к почте и социальным сетям Знак замка и зеленый текст в адресной строке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76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63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238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59DE-1957-48A8-AF3F-627263151938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D:\00_USER_C\Desktop\Лига\Лого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308" y="260646"/>
            <a:ext cx="1342790" cy="4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107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3733-4197-45DB-9099-9F00A26A0858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95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6936-17F1-4860-92B2-32207577AF9B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1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8685-58F4-44C7-AE4B-93A5DEA66299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72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BFF2-0205-45BA-9311-2313349EAF7D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81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0311-AA25-40EC-B737-714A13B1E528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981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27B-9C2E-4B01-97C8-74F639E542D8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282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5D91-8E3B-44F7-9730-DF37CBB18593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719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CED7-E215-4998-8007-FF5A05465CB4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1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C1A-AC96-4261-BBF9-E09F7079FCB3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46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F918-DFCB-4A59-BB58-947930A8D11D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401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10E3-53AA-452B-B355-0F8DAED3579C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723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5.wdp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8.wdp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5.wdp"/><Relationship Id="rId7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7.png"/><Relationship Id="rId5" Type="http://schemas.openxmlformats.org/officeDocument/2006/relationships/image" Target="../media/image35.jpeg"/><Relationship Id="rId10" Type="http://schemas.microsoft.com/office/2007/relationships/hdphoto" Target="../media/hdphoto6.wdp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ocial.ligainternet.ru/" TargetMode="External"/><Relationship Id="rId3" Type="http://schemas.openxmlformats.org/officeDocument/2006/relationships/image" Target="../media/image46.jpeg"/><Relationship Id="rId7" Type="http://schemas.openxmlformats.org/officeDocument/2006/relationships/hyperlink" Target="http://www.ligainternet.ru/encyclopedia-of-security/included-white-list.php" TargetMode="External"/><Relationship Id="rId12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gainternet.ru/hotline/" TargetMode="External"/><Relationship Id="rId11" Type="http://schemas.openxmlformats.org/officeDocument/2006/relationships/image" Target="../media/image48.jpeg"/><Relationship Id="rId5" Type="http://schemas.openxmlformats.org/officeDocument/2006/relationships/hyperlink" Target="http://eais.rkn.gov.ru/" TargetMode="External"/><Relationship Id="rId10" Type="http://schemas.openxmlformats.org/officeDocument/2006/relationships/hyperlink" Target="http://www.ligainternet.ru/encyclopedia-of-security/" TargetMode="External"/><Relationship Id="rId4" Type="http://schemas.openxmlformats.org/officeDocument/2006/relationships/image" Target="../media/image47.jpeg"/><Relationship Id="rId9" Type="http://schemas.openxmlformats.org/officeDocument/2006/relationships/hyperlink" Target="http://www.ligainternet.ru/prox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7.png"/><Relationship Id="rId4" Type="http://schemas.openxmlformats.org/officeDocument/2006/relationships/image" Target="../media/image13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6.jpeg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0908"/>
            <a:ext cx="8640960" cy="6120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53036"/>
            <a:ext cx="6480720" cy="720080"/>
          </a:xfr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Материалы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к уроку безопасного интернета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88024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aseline="30000" dirty="0" smtClean="0">
                <a:solidFill>
                  <a:schemeClr val="bg1"/>
                </a:solidFill>
              </a:rPr>
              <a:t>©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Лига безопасного интернета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5516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baseline="30000" dirty="0" smtClean="0">
                <a:solidFill>
                  <a:schemeClr val="bg1"/>
                </a:solidFill>
              </a:rPr>
              <a:t>v.0.99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10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1026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4772" y="3636118"/>
            <a:ext cx="3149697" cy="2573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pic>
        <p:nvPicPr>
          <p:cNvPr id="3075" name="Picture 3" descr="C:\Users\Stanislav.Skusov\Desktop\2013-10-21_1558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34771" y="1876252"/>
            <a:ext cx="3077689" cy="14716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140" y="3247334"/>
            <a:ext cx="2448272" cy="216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0993" y="1007435"/>
            <a:ext cx="8405975" cy="657369"/>
            <a:chOff x="312778" y="4572555"/>
            <a:chExt cx="1646547" cy="1277026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312778" y="4572555"/>
              <a:ext cx="1646547" cy="113714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4186" y="4572555"/>
              <a:ext cx="1617357" cy="12770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Чем больше Всемирная Паутина проникает в жизнь людей,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тем больше появляется злоумышленников, пытающихся всеми возможными путями лишить тебя денег!</a:t>
              </a:r>
            </a:p>
          </p:txBody>
        </p:sp>
      </p:grpSp>
      <p:pic>
        <p:nvPicPr>
          <p:cNvPr id="6146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7893" y="900699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774" y="836613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23850" y="1748816"/>
            <a:ext cx="5313778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 err="1"/>
              <a:t>Кардинг</a:t>
            </a:r>
            <a:r>
              <a:rPr lang="ru-RU" dirty="0"/>
              <a:t> и </a:t>
            </a:r>
            <a:r>
              <a:rPr lang="ru-RU" dirty="0" err="1"/>
              <a:t>Фишинг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8304" y="2245998"/>
            <a:ext cx="5005547" cy="14710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30850" y="2251709"/>
            <a:ext cx="4661230" cy="146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Кардинг</a:t>
            </a:r>
            <a:r>
              <a:rPr lang="ru-RU" sz="1400" dirty="0">
                <a:solidFill>
                  <a:schemeClr val="tx1"/>
                </a:solidFill>
              </a:rPr>
              <a:t> - способ мошенничества с использованием банковских карт. Преступники похищают реквизиты карты со взломанных серверов интернет-магазинов, платежных систем или с персонального компьютера пользователя. </a:t>
            </a: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61173" y="1900748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091278" y="193071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81638" y="4113076"/>
            <a:ext cx="5062213" cy="23402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4184" y="4113076"/>
            <a:ext cx="4661230" cy="2340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Фишинговые</a:t>
            </a:r>
            <a:r>
              <a:rPr lang="ru-RU" sz="1400" b="1" dirty="0">
                <a:solidFill>
                  <a:srgbClr val="C00000"/>
                </a:solidFill>
              </a:rPr>
              <a:t> сообщения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- это уведомления,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отправленные от имени администраторов банковских или других платежных систем. Они призывают пользователей пройти по фальшивой ссылке, чтобы украсть конфиденциальные данные. Действия подобного рода нацелены на банковский счет или учетную запись в виртуальной платежной системе. Как только преступники получают необходимую им информацию, они моментально используют ее для доступа к банковскому счету.</a:t>
            </a:r>
          </a:p>
        </p:txBody>
      </p:sp>
      <p:pic>
        <p:nvPicPr>
          <p:cNvPr id="2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71571" y="37661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226093" y="378756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52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11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2050" name="Picture 2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328"/>
          <a:stretch/>
        </p:blipFill>
        <p:spPr bwMode="auto">
          <a:xfrm>
            <a:off x="4630453" y="5192970"/>
            <a:ext cx="2227271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16_142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0236" y="5229200"/>
            <a:ext cx="1854232" cy="10297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2201" y="1573556"/>
            <a:ext cx="3985628" cy="19924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0349" y="1573556"/>
            <a:ext cx="3985628" cy="1992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Уведомления о выигрыше: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письме сообщается о том, что ты выиграл крупную сумму денег. Цель мошенника - выманить у тебя деньги за получение выигрыша. Обычно он списывает это на налог. Потеряв бдительность, ты можешь перевести крупную сумму на счет мошенников.</a:t>
            </a:r>
          </a:p>
        </p:txBody>
      </p:sp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4064" y="1289945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7064" y="1276532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70349" y="3969060"/>
            <a:ext cx="3985627" cy="241226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3945" y="3861048"/>
            <a:ext cx="3822079" cy="252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Попрошайничество: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Мошенники давят на жалость и отправляют письма с просьбой о помощи якобы от благотворительных организаций или нуждающихся людей.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действительности такие сообщения содержат ссылки на реальные организации и фонды, но реквизиты для перечисления денежных средств указываются ложные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60281" y="3643561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0065" y="35993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681001" y="1472691"/>
            <a:ext cx="3999521" cy="35476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57077" y="1573556"/>
            <a:ext cx="3847371" cy="3547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«Нигерийские»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письма: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тексте такого письма обычно содержится информация о том, что у автора письма есть много денег, полученных не совсем законным путём, и поэтому он не может хранить деньги на счету в банках своей страны. Ему срочно необходим счет за рубежом, куда можно перечислить деньги. Авторы подобных писем попросят тебя обналичить крупную денежную сумму, в качестве вознаграждения обещая от 10% до 30% от заявленной в письме суммы. Идея мошенничества заключается в том, что пользователь предоставит доступ к своему счету, с которого позже будут списаны все денежные средства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66426">
            <a:off x="4551756" y="125520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8371512" y="1149076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1243481" y="872716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«Нигерийские» письма, невероятная удача и попрошайки!</a:t>
            </a:r>
          </a:p>
        </p:txBody>
      </p:sp>
    </p:spTree>
    <p:extLst>
      <p:ext uri="{BB962C8B-B14F-4D97-AF65-F5344CB8AC3E}">
        <p14:creationId xmlns:p14="http://schemas.microsoft.com/office/powerpoint/2010/main" xmlns="" val="40083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32" y="3554003"/>
            <a:ext cx="2583086" cy="21744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9" name="Picture 7" descr="C:\Users\Stanislav.Skusov\Desktop\2013-10-16_1452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83"/>
          <a:stretch/>
        </p:blipFill>
        <p:spPr bwMode="auto">
          <a:xfrm>
            <a:off x="359532" y="4938862"/>
            <a:ext cx="3600401" cy="1598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693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850" y="188639"/>
            <a:ext cx="763252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Защита от мошенничества!</a:t>
            </a:r>
          </a:p>
        </p:txBody>
      </p:sp>
      <p:pic>
        <p:nvPicPr>
          <p:cNvPr id="3076" name="Picture 4" descr="C:\Users\Stanislav.Skusov\Desktop\2013-10-16_1421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8373" y="3573016"/>
            <a:ext cx="2497336" cy="15598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00158" y="4942146"/>
            <a:ext cx="2648307" cy="1288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8" name="Picture 6" descr="C:\Users\Stanislav.Skusov\Desktop\2013-10-16_1441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20073" y="3554004"/>
            <a:ext cx="3428392" cy="1384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 descr="C:\Users\Stanislav.Skusov\Desktop\2013-10-21_1558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963" y="4886914"/>
            <a:ext cx="3419249" cy="15725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963" y="6259895"/>
            <a:ext cx="2425265" cy="214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048988" y="836613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мошенника, соблюдай простые правила: </a:t>
            </a:r>
          </a:p>
        </p:txBody>
      </p:sp>
      <p:grpSp>
        <p:nvGrpSpPr>
          <p:cNvPr id="16" name="Группа 15"/>
          <p:cNvGrpSpPr/>
          <p:nvPr/>
        </p:nvGrpSpPr>
        <p:grpSpPr>
          <a:xfrm flipH="1">
            <a:off x="467544" y="1484784"/>
            <a:ext cx="2079350" cy="1856607"/>
            <a:chOff x="312218" y="4727848"/>
            <a:chExt cx="1559482" cy="1759983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Удаляй письма, которые содержат не относящуюся к тебе информацию, связанную с денежными средствами,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особенно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неизвестных людей.</a:t>
              </a:r>
            </a:p>
          </p:txBody>
        </p:sp>
      </p:grpSp>
      <p:pic>
        <p:nvPicPr>
          <p:cNvPr id="1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173290" y="124532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6952286" y="1484783"/>
            <a:ext cx="1652161" cy="1856607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переходи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ссылкам,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указанным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подозрительных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письмах.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 flipH="1">
            <a:off x="5048166" y="1535391"/>
            <a:ext cx="1559482" cy="1806000"/>
            <a:chOff x="312218" y="4727848"/>
            <a:chExt cx="1559482" cy="1759983"/>
          </a:xfrm>
        </p:grpSpPr>
        <p:sp>
          <p:nvSpPr>
            <p:cNvPr id="24" name="Загнутый угол 2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сообщай посторонним лицам свои персональные данные,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номера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счетов,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пин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-коды и т.п.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 flipH="1">
            <a:off x="2779651" y="1710926"/>
            <a:ext cx="1845922" cy="1718073"/>
            <a:chOff x="312218" y="4727848"/>
            <a:chExt cx="1559483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будь слишком доверчивым, проверяй всю информацию, содержащую просьбы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помощи, иначе помощь потом потребуется тебе самому.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551138" y="12521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719823" y="127240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571990" y="147834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19783215" flipV="1">
            <a:off x="50346" y="361288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2644328" flipV="1">
            <a:off x="147579" y="6258077"/>
            <a:ext cx="731339" cy="204197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9783215" flipV="1">
            <a:off x="8187251" y="606459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2180605" flipV="1">
            <a:off x="8174571" y="356434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3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tanislav.Skusov\Desktop\23275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392" y="1320739"/>
            <a:ext cx="1506328" cy="2074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13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3850" y="224644"/>
            <a:ext cx="7632525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Как ВИРТУАЛЬНАЯ сеть может влиять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РЕАЛЬНУЮ жизнь</a:t>
            </a:r>
          </a:p>
        </p:txBody>
      </p:sp>
      <p:pic>
        <p:nvPicPr>
          <p:cNvPr id="5122" name="Picture 2" descr="C:\Users\Stanislav.Skusov\Desktop\d66dda702c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225" y="2539056"/>
            <a:ext cx="1370901" cy="1922299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Stanislav.Skusov\Desktop\906e8574f099fa611c8b2362bd9cd1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56" y="4130096"/>
            <a:ext cx="1476164" cy="2069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Группа 10"/>
          <p:cNvGrpSpPr/>
          <p:nvPr/>
        </p:nvGrpSpPr>
        <p:grpSpPr>
          <a:xfrm flipH="1">
            <a:off x="3059829" y="1124743"/>
            <a:ext cx="5148573" cy="917395"/>
            <a:chOff x="312778" y="4572555"/>
            <a:chExt cx="1646547" cy="1915276"/>
          </a:xfrm>
        </p:grpSpPr>
        <p:sp>
          <p:nvSpPr>
            <p:cNvPr id="12" name="Загнутый угол 11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ПОМНИ: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ВИРТУАЛЬНЫЕ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преступления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отвечают </a:t>
              </a:r>
              <a:b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РЕАЛЬНОМУ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закону</a:t>
              </a:r>
              <a:endParaRPr lang="ru-RU" sz="1600" dirty="0"/>
            </a:p>
          </p:txBody>
        </p:sp>
      </p:grpSp>
      <p:pic>
        <p:nvPicPr>
          <p:cNvPr id="1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8864" y="98983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7829" y="99863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2375752" y="2204865"/>
            <a:ext cx="6084677" cy="4176463"/>
            <a:chOff x="312778" y="4539815"/>
            <a:chExt cx="1646547" cy="194801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>
                <a:gd name="adj" fmla="val 9863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39815"/>
              <a:ext cx="1617357" cy="1948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272 УК РФ - Неправомерный доступ к компьютерной информации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273 УК РФ – Создание, использование и </a:t>
              </a:r>
              <a:r>
                <a:rPr lang="ru-RU" sz="1400" spc="-4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распространение вредоносных программ для ЭВМ </a:t>
              </a: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274 УК РФ – Нарушение правил эксплуатации ЭВМ, систем ЭВМ или их сети (до 5 лет лишения свободы);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129 – Клевета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130 – Оскорбление (до 3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159 – Мошенничество 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165 – Причинение имущественного ущерба путем обмана или злоупотребления доверием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146 – Нарушение авторских и смежных прав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–  Незаконное распространение порнографических материалов или предметов ( 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(1) – Изготовление и оборот материалов или предметов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порнографическими изображениями несовершеннолетних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15 лет лишения свободы).</a:t>
              </a:r>
            </a:p>
          </p:txBody>
        </p:sp>
      </p:grpSp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7939" y="2142502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7663" y="209307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20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1" y="188640"/>
            <a:ext cx="7632526" cy="5400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Запомни простые правила безопасности: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08404" y="6356350"/>
            <a:ext cx="8280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14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3080" name="Picture 8" descr="C:\Users\Stanislav.Skusov\Desktop\2013-10-15_214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051" y="4585962"/>
            <a:ext cx="6685426" cy="1453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59531" y="6201308"/>
            <a:ext cx="784887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http://www.ligainternet.ru/encyclopedia-of-security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315871" y="997030"/>
            <a:ext cx="2079350" cy="3058725"/>
            <a:chOff x="312218" y="4727848"/>
            <a:chExt cx="1559482" cy="1759983"/>
          </a:xfrm>
        </p:grpSpPr>
        <p:sp>
          <p:nvSpPr>
            <p:cNvPr id="10" name="Загнутый угол 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уверен в своих знаниях? Используй учетную запись с ограниченными правами!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работай от имени администратора (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root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- это убережет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большинства заражений;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необходимости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делай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джелбрейк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разлочку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рутование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029596" y="8148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 flipH="1">
            <a:off x="7086159" y="1029818"/>
            <a:ext cx="1652163" cy="3050467"/>
            <a:chOff x="50218" y="4713694"/>
            <a:chExt cx="1559484" cy="1759983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50218" y="4713694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0220" y="4727847"/>
              <a:ext cx="1559482" cy="17458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Учитывай рекомендации программ защиты (не заходи на сайты, которые помечены как опасные, не открывай файлы, которые блокирует антивирус);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Ограничивай время работы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 – живи реальной жизнью!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716016" y="1067384"/>
            <a:ext cx="2207554" cy="2999861"/>
            <a:chOff x="312218" y="4727847"/>
            <a:chExt cx="1559482" cy="1759984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12218" y="4727847"/>
              <a:ext cx="1559482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дополнительные функции (блокировку рекламы в браузере, функции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антифишинга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блокировку всплывающих окон, режим безопасного поиска);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официальное лицензионное и (или) свободное программное обеспечение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;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 flipH="1">
            <a:off x="2635957" y="1054350"/>
            <a:ext cx="1845922" cy="3001405"/>
            <a:chOff x="312218" y="4727848"/>
            <a:chExt cx="1559483" cy="1759983"/>
          </a:xfrm>
        </p:grpSpPr>
        <p:sp>
          <p:nvSpPr>
            <p:cNvPr id="20" name="Загнутый угол 1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антивирусную защиту (лучше бесплатный антивирус,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чем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никакого; коммерческие программы предоставляют дополнительные функции и удобства);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Регулярно обновляй систему и антивирус;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407444" y="82176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576129" y="84197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436108" y="81483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 flipH="1">
            <a:off x="359531" y="4585962"/>
            <a:ext cx="1732508" cy="1379594"/>
            <a:chOff x="312218" y="4727848"/>
            <a:chExt cx="1559482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4991" y="4727848"/>
              <a:ext cx="134948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Подробнее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правилах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читай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Энциклопедии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безопасности</a:t>
              </a:r>
              <a:endPara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>
            <a:off x="1762458" y="5208208"/>
            <a:ext cx="329581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D:\00_USER_C\Desktop\Картинки\g209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660" y="4305764"/>
            <a:ext cx="36512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 rot="10559553" flipV="1">
            <a:off x="5402596" y="445445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55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188640"/>
            <a:ext cx="7668852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Вопросы для обсуждения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56084" cy="340147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15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8315" y="933290"/>
            <a:ext cx="8254633" cy="64807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Чем опасны сайты подделки?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распознать подделку? 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7827" y="1581362"/>
            <a:ext cx="8254633" cy="684076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такое Спам? Как бороться со Спамом?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существуют методы блокировки Спам рекламы?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57827" y="2265438"/>
            <a:ext cx="8254633" cy="87553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относится к персональным данным, а что к </a:t>
            </a:r>
            <a:r>
              <a:rPr lang="ru-RU" sz="1400" b="1" dirty="0">
                <a:solidFill>
                  <a:schemeClr val="tx1"/>
                </a:solidFill>
              </a:rPr>
              <a:t>личной (конфиденциальной) </a:t>
            </a:r>
            <a:r>
              <a:rPr lang="ru-RU" sz="1400" b="1" dirty="0" smtClean="0">
                <a:solidFill>
                  <a:schemeClr val="tx1"/>
                </a:solidFill>
              </a:rPr>
              <a:t>информации?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Какую информацию можно публиковать в сети?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не стоит публиковать свои полные данные?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449437" y="3175649"/>
            <a:ext cx="8254633" cy="56789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Анонимность в сети: правда или вымысел?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поведения в сети нужно соблюдать?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56327" y="3766548"/>
            <a:ext cx="8254633" cy="77857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опасности подстерегают нас в открытых сетях?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преступника при использовании открытых сетей?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пользования чужой техникой нужно помнить?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456329" y="4617132"/>
            <a:ext cx="8254634" cy="66328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Лицензионное соглашение/правила пользования: читать или нет?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важно знать правила использования программного продукта/</a:t>
            </a:r>
            <a:r>
              <a:rPr lang="ru-RU" sz="1400" b="1" dirty="0" err="1">
                <a:solidFill>
                  <a:schemeClr val="tx1"/>
                </a:solidFill>
              </a:rPr>
              <a:t>и</a:t>
            </a:r>
            <a:r>
              <a:rPr lang="ru-RU" sz="1400" b="1" dirty="0" err="1" smtClean="0">
                <a:solidFill>
                  <a:schemeClr val="tx1"/>
                </a:solidFill>
              </a:rPr>
              <a:t>нтернет-ресурса</a:t>
            </a:r>
            <a:r>
              <a:rPr lang="ru-RU" sz="1400" b="1" dirty="0" smtClean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456328" y="5409220"/>
            <a:ext cx="8254633" cy="7920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Виды Интернет-мошенничества (объекты мошенничества)?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виды преступлений распространены в Интернете?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</a:t>
            </a:r>
            <a:r>
              <a:rPr lang="ru-RU" sz="1400" b="1" dirty="0" err="1" smtClean="0">
                <a:solidFill>
                  <a:schemeClr val="tx1"/>
                </a:solidFill>
              </a:rPr>
              <a:t>киберпреступника</a:t>
            </a:r>
            <a:r>
              <a:rPr lang="ru-RU" sz="1400" b="1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0347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Stanislav.Skusov\Desktop\2013-10-15_213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090" y="3107082"/>
            <a:ext cx="2979591" cy="216408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283" y="195075"/>
            <a:ext cx="7668530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Хочешь сделать Интернет безопаснее?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Используй специальные инструменты!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52420" y="6356350"/>
            <a:ext cx="684076" cy="3651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16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4098" name="Picture 2" descr="C:\Users\Stanislav.Skusov\Desktop\реест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68090" y="1111312"/>
            <a:ext cx="3576075" cy="1995770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 descr="C:\Users\Stanislav.Skusov\Desktop\лига лин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8713" y="2025290"/>
            <a:ext cx="2417634" cy="233064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31540" y="1304764"/>
            <a:ext cx="4428492" cy="5009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Присылай ссылки на опасные сайты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 Единый Реестр запрещённых сайтов: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5"/>
              </a:rPr>
              <a:t>eais.rkn.gov.ru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spc="-40" dirty="0" smtClean="0">
                <a:solidFill>
                  <a:schemeClr val="tx1"/>
                </a:solidFill>
              </a:rPr>
              <a:t>Отправляй сообщения об опасном контенте </a:t>
            </a:r>
            <a:br>
              <a:rPr lang="ru-RU" sz="1400" spc="-40" dirty="0" smtClean="0">
                <a:solidFill>
                  <a:schemeClr val="tx1"/>
                </a:solidFill>
              </a:rPr>
            </a:br>
            <a:r>
              <a:rPr lang="ru-RU" sz="1400" spc="-40" dirty="0" smtClean="0">
                <a:solidFill>
                  <a:schemeClr val="tx1"/>
                </a:solidFill>
              </a:rPr>
              <a:t>на горячие линии Лиги безопасного интернета: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6"/>
              </a:rPr>
              <a:t>ligainternet.ru/hotline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Сообщай о полезном контенте: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7"/>
              </a:rPr>
              <a:t>ligainternet.ru/encyclopedia-of-security/included-white-</a:t>
            </a:r>
            <a:r>
              <a:rPr lang="en-US" sz="1400" dirty="0" err="1" smtClean="0">
                <a:solidFill>
                  <a:schemeClr val="tx1"/>
                </a:solidFill>
                <a:hlinkClick r:id="rId7"/>
              </a:rPr>
              <a:t>list.php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Регистрируйся в социальной сети, посвящённой </a:t>
            </a:r>
            <a:r>
              <a:rPr lang="ru-RU" sz="1400" dirty="0" err="1">
                <a:solidFill>
                  <a:schemeClr val="tx1"/>
                </a:solidFill>
              </a:rPr>
              <a:t>к</a:t>
            </a:r>
            <a:r>
              <a:rPr lang="ru-RU" sz="1400" dirty="0" err="1" smtClean="0">
                <a:solidFill>
                  <a:schemeClr val="tx1"/>
                </a:solidFill>
              </a:rPr>
              <a:t>ибербезопасности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8"/>
              </a:rPr>
              <a:t>social.ligainternet.ru</a:t>
            </a:r>
            <a:r>
              <a:rPr lang="ru-RU" sz="1400" dirty="0" smtClean="0">
                <a:solidFill>
                  <a:schemeClr val="tx1"/>
                </a:solidFill>
              </a:rPr>
              <a:t>  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Используй </a:t>
            </a:r>
            <a:r>
              <a:rPr lang="en-US" sz="1400" dirty="0" smtClean="0">
                <a:solidFill>
                  <a:schemeClr val="tx1"/>
                </a:solidFill>
              </a:rPr>
              <a:t>WEB</a:t>
            </a:r>
            <a:r>
              <a:rPr lang="ru-RU" sz="1400" dirty="0" smtClean="0">
                <a:solidFill>
                  <a:schemeClr val="tx1"/>
                </a:solidFill>
              </a:rPr>
              <a:t>-фильтр: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9"/>
              </a:rPr>
              <a:t>www.ligainternet.ru/proxy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Читай энциклопедию безопасности: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10"/>
              </a:rPr>
              <a:t>www.ligainternet.ru/encyclopedia-of-security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101" name="Picture 5" descr="C:\Users\Stanislav.Skusov\Desktop\2013-10-15_21331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090" y="4761148"/>
            <a:ext cx="3208952" cy="183620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0" name="Picture 4" descr="C:\Users\Stanislav.Skusov\Desktop\2013-10-15_21205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9326" y="3967711"/>
            <a:ext cx="1707021" cy="234703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 rot="8671213" flipV="1">
            <a:off x="4977062" y="119017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3722711" flipV="1">
            <a:off x="8133186" y="118471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65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>
            <a:off x="611559" y="2429880"/>
            <a:ext cx="5040561" cy="747092"/>
          </a:xfrm>
          <a:prstGeom prst="rightArrow">
            <a:avLst>
              <a:gd name="adj1" fmla="val 100000"/>
              <a:gd name="adj2" fmla="val 28706"/>
            </a:avLst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32525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Лига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безопасного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интернета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Мы делаем интернет чище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9361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17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3312876" y="5554723"/>
            <a:ext cx="2628292" cy="916165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-166042" y="1925701"/>
            <a:ext cx="3549910" cy="522058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11561" y="1360491"/>
            <a:ext cx="5040560" cy="826239"/>
            <a:chOff x="3851920" y="2335774"/>
            <a:chExt cx="3564396" cy="82623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Стрелка вправо 8"/>
            <p:cNvSpPr/>
            <p:nvPr/>
          </p:nvSpPr>
          <p:spPr>
            <a:xfrm>
              <a:off x="3851920" y="2335774"/>
              <a:ext cx="3564396" cy="826239"/>
            </a:xfrm>
            <a:prstGeom prst="rightArrow">
              <a:avLst>
                <a:gd name="adj1" fmla="val 100000"/>
                <a:gd name="adj2" fmla="val 2977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4094395" y="2436194"/>
              <a:ext cx="3018486" cy="72581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Выявляем и блокируем опасный контент, способствуем поимке киберпреступников </a:t>
              </a: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9" name="Подзаголовок 2"/>
          <p:cNvSpPr txBox="1">
            <a:spLocks/>
          </p:cNvSpPr>
          <p:nvPr/>
        </p:nvSpPr>
        <p:spPr>
          <a:xfrm>
            <a:off x="954455" y="2530300"/>
            <a:ext cx="4306668" cy="764117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Поддерживаем полезные сайты и </a:t>
            </a:r>
            <a:b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способствуем их развитию</a:t>
            </a:r>
          </a:p>
          <a:p>
            <a:pPr algn="l"/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11560" y="3508156"/>
            <a:ext cx="5040561" cy="964959"/>
            <a:chOff x="255201" y="4543411"/>
            <a:chExt cx="3564396" cy="96495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5" name="Стрелка вправо 24"/>
            <p:cNvSpPr/>
            <p:nvPr/>
          </p:nvSpPr>
          <p:spPr>
            <a:xfrm>
              <a:off x="255201" y="4543411"/>
              <a:ext cx="3564396" cy="748936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Подзаголовок 2"/>
            <p:cNvSpPr txBox="1">
              <a:spLocks/>
            </p:cNvSpPr>
            <p:nvPr/>
          </p:nvSpPr>
          <p:spPr>
            <a:xfrm>
              <a:off x="497677" y="4543411"/>
              <a:ext cx="2500527" cy="96495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Представляем Россию в мире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59533" y="5949013"/>
            <a:ext cx="7380819" cy="458083"/>
          </a:xfrm>
          <a:prstGeom prst="roundRect">
            <a:avLst>
              <a:gd name="adj" fmla="val 0"/>
            </a:avLst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Подробнее о нас читайте на сайте: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WWW.LIGAINTERNET.RU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11560" y="4588276"/>
            <a:ext cx="5040561" cy="784940"/>
            <a:chOff x="255201" y="4574157"/>
            <a:chExt cx="3564396" cy="966446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9" name="Стрелка вправо 28"/>
            <p:cNvSpPr/>
            <p:nvPr/>
          </p:nvSpPr>
          <p:spPr>
            <a:xfrm>
              <a:off x="255201" y="4574157"/>
              <a:ext cx="3564396" cy="964960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Подзаголовок 2"/>
            <p:cNvSpPr txBox="1">
              <a:spLocks/>
            </p:cNvSpPr>
            <p:nvPr/>
          </p:nvSpPr>
          <p:spPr>
            <a:xfrm>
              <a:off x="497677" y="4711024"/>
              <a:ext cx="3017433" cy="82957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Разрабатываем и бесплатно внедряем  полезное программное обеспечение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5122" name="Picture 2" descr="C:\Users\Stanislav.Skusov\Desktop\2013-10-15_2208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57396" y="1058281"/>
            <a:ext cx="3111993" cy="4501987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 rot="10559553" flipV="1">
            <a:off x="2418748" y="120286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0559553" flipV="1">
            <a:off x="2542487" y="225354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0559553" flipV="1">
            <a:off x="2666226" y="339357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0559553" flipV="1">
            <a:off x="2804429" y="444139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0559553" flipV="1">
            <a:off x="7567319" y="86549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2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212976"/>
            <a:ext cx="8640960" cy="6120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3040" y="4797152"/>
            <a:ext cx="8640960" cy="612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9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72716"/>
            <a:ext cx="3759979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68529" cy="57602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92380" y="6248338"/>
            <a:ext cx="1008112" cy="609662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750739" y="787957"/>
            <a:ext cx="4064714" cy="3093379"/>
            <a:chOff x="4733542" y="1893259"/>
            <a:chExt cx="4169384" cy="316535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1" name="Подзаголовок 2"/>
            <p:cNvSpPr txBox="1">
              <a:spLocks/>
            </p:cNvSpPr>
            <p:nvPr/>
          </p:nvSpPr>
          <p:spPr>
            <a:xfrm>
              <a:off x="7097581" y="4593559"/>
              <a:ext cx="1656184" cy="30734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ВКонтакте</a:t>
              </a:r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3170" y="2180401"/>
            <a:ext cx="4032741" cy="1548172"/>
            <a:chOff x="319891" y="5171490"/>
            <a:chExt cx="4252110" cy="162585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397"/>
            <a:stretch/>
          </p:blipFill>
          <p:spPr bwMode="auto">
            <a:xfrm>
              <a:off x="319891" y="5171490"/>
              <a:ext cx="4252110" cy="1625858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3" name="Подзаголовок 2"/>
            <p:cNvSpPr txBox="1">
              <a:spLocks/>
            </p:cNvSpPr>
            <p:nvPr/>
          </p:nvSpPr>
          <p:spPr>
            <a:xfrm>
              <a:off x="1943341" y="6216647"/>
              <a:ext cx="2556652" cy="503015"/>
            </a:xfrm>
            <a:prstGeom prst="rect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Переходить или нет?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606244" y="4166390"/>
            <a:ext cx="3218795" cy="2179443"/>
            <a:chOff x="736469" y="2904876"/>
            <a:chExt cx="3157059" cy="2093240"/>
          </a:xfrm>
          <a:effectLst>
            <a:outerShdw blurRad="152400" dist="50800" dir="2700000" algn="ctr" rotWithShape="0">
              <a:schemeClr val="bg1"/>
            </a:outerShdw>
          </a:effectLst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736469" y="2904876"/>
              <a:ext cx="3157059" cy="20932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46" name="Подзаголовок 2"/>
            <p:cNvSpPr txBox="1">
              <a:spLocks/>
            </p:cNvSpPr>
            <p:nvPr/>
          </p:nvSpPr>
          <p:spPr>
            <a:xfrm>
              <a:off x="2182163" y="3752820"/>
              <a:ext cx="1548172" cy="2880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Яндекс?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91580" y="872716"/>
            <a:ext cx="320435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Чем опасны сайты-подделки?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крадут пароли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распространяют вредоносное ПО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навязывают </a:t>
            </a:r>
            <a:r>
              <a:rPr lang="ru-RU" sz="1400" b="1" dirty="0">
                <a:solidFill>
                  <a:srgbClr val="C00000"/>
                </a:solidFill>
              </a:rPr>
              <a:t>платные </a:t>
            </a:r>
            <a:r>
              <a:rPr lang="ru-RU" sz="1400" b="1" dirty="0" smtClean="0">
                <a:solidFill>
                  <a:srgbClr val="C00000"/>
                </a:solidFill>
              </a:rPr>
              <a:t>услуги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205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642" y="57047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81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нутый угол 38"/>
          <p:cNvSpPr/>
          <p:nvPr/>
        </p:nvSpPr>
        <p:spPr>
          <a:xfrm>
            <a:off x="2067528" y="4997615"/>
            <a:ext cx="1460356" cy="11453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629759" y="4799321"/>
            <a:ext cx="320326" cy="4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2175540" y="5013201"/>
            <a:ext cx="1224136" cy="118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Проверяй адрес сайта!</a:t>
            </a:r>
          </a:p>
        </p:txBody>
      </p:sp>
      <p:sp>
        <p:nvSpPr>
          <p:cNvPr id="43" name="Загнутый угол 42"/>
          <p:cNvSpPr/>
          <p:nvPr/>
        </p:nvSpPr>
        <p:spPr>
          <a:xfrm>
            <a:off x="3680137" y="4683524"/>
            <a:ext cx="1872208" cy="169729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452129" y="442384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802202" y="4805104"/>
            <a:ext cx="1620181" cy="1494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 внимание на настоящий адрес сайта! </a:t>
            </a:r>
            <a:endParaRPr lang="ru-RU" sz="1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наведении мыши реальный адрес отображается </a:t>
            </a:r>
            <a:b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 всплывающей подсказке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330452" y="4859204"/>
            <a:ext cx="1598344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28210" y="458022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2420" y="5095150"/>
            <a:ext cx="1557042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функционал браузера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«избранное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«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закладки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»!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2357994" flipV="1">
            <a:off x="3908067" y="22447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6948264" y="405180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flipV="1">
            <a:off x="6365899" y="6302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39551" y="3854825"/>
            <a:ext cx="4211353" cy="81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не стать жертвой мошенников?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определить подделку?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обезопаситься?</a:t>
            </a:r>
          </a:p>
        </p:txBody>
      </p:sp>
      <p:sp>
        <p:nvSpPr>
          <p:cNvPr id="59" name="Прямоугольник 58"/>
          <p:cNvSpPr/>
          <p:nvPr/>
        </p:nvSpPr>
        <p:spPr>
          <a:xfrm rot="19345774" flipV="1">
            <a:off x="122355" y="222006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7415" y="3260421"/>
            <a:ext cx="3116795" cy="123388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2476" y="2982696"/>
            <a:ext cx="5220258" cy="1109749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1"/>
            <a:ext cx="7632525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468052" cy="385018"/>
          </a:xfrm>
        </p:spPr>
        <p:txBody>
          <a:bodyPr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3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23850" y="256490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Где правда? Как распознать обман?</a:t>
            </a:r>
          </a:p>
        </p:txBody>
      </p:sp>
      <p:pic>
        <p:nvPicPr>
          <p:cNvPr id="1026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5516" y="1015137"/>
            <a:ext cx="3112202" cy="205941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C:\Users\Stanislav.Skusov\Desktop\2013-10-15_14152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22719" y="4673882"/>
            <a:ext cx="3124999" cy="16343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503548" y="1015137"/>
            <a:ext cx="5040560" cy="1502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5034" y="1125423"/>
            <a:ext cx="4653049" cy="118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Как обманывают в </a:t>
            </a:r>
            <a:r>
              <a:rPr lang="ru-RU" sz="1400" b="1" u="sng" dirty="0" smtClean="0">
                <a:solidFill>
                  <a:srgbClr val="C00000"/>
                </a:solidFill>
              </a:rPr>
              <a:t>Интернете?</a:t>
            </a:r>
            <a:endParaRPr lang="ru-RU" sz="1400" b="1" u="sng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 подтвердить логин/пароль.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Предлагают бесплатный антивирус.</a:t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400" b="1" dirty="0">
                <a:solidFill>
                  <a:srgbClr val="C00000"/>
                </a:solidFill>
              </a:rPr>
              <a:t>а устанавливают вредоносное ПО, вирусы.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отправить СМС (платное).</a:t>
            </a:r>
          </a:p>
        </p:txBody>
      </p:sp>
      <p:pic>
        <p:nvPicPr>
          <p:cNvPr id="1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638" y="712892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044" y="712891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35924" y="419483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Сомневаешься?</a:t>
            </a: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6742696" y="89625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6880562" y="314583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6874420" y="455929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нутый угол 22"/>
          <p:cNvSpPr/>
          <p:nvPr/>
        </p:nvSpPr>
        <p:spPr>
          <a:xfrm>
            <a:off x="312218" y="4727848"/>
            <a:ext cx="1379462" cy="1759983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836962" y="449526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24186" y="4727848"/>
            <a:ext cx="1179453" cy="1587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Закрой страницу, блокировка пропала?  Все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порядке! </a:t>
            </a:r>
          </a:p>
        </p:txBody>
      </p:sp>
      <p:sp>
        <p:nvSpPr>
          <p:cNvPr id="27" name="Загнутый угол 26"/>
          <p:cNvSpPr/>
          <p:nvPr/>
        </p:nvSpPr>
        <p:spPr>
          <a:xfrm>
            <a:off x="1503639" y="4578393"/>
            <a:ext cx="1304165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11870" flipH="1">
            <a:off x="1930030" y="437927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431997" y="4814339"/>
            <a:ext cx="1375808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Проверь систему антивирусом!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699792" y="4617132"/>
            <a:ext cx="1598344" cy="1847004"/>
            <a:chOff x="330452" y="4346226"/>
            <a:chExt cx="1598344" cy="1847004"/>
          </a:xfrm>
        </p:grpSpPr>
        <p:sp>
          <p:nvSpPr>
            <p:cNvPr id="31" name="Загнутый угол 30"/>
            <p:cNvSpPr/>
            <p:nvPr/>
          </p:nvSpPr>
          <p:spPr>
            <a:xfrm>
              <a:off x="330452" y="4625209"/>
              <a:ext cx="159834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851026">
              <a:off x="1028210" y="4346226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342420" y="4861155"/>
              <a:ext cx="1557042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Авторизуйся </a:t>
              </a: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 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своими аккаунтами и убедись, </a:t>
              </a:r>
              <a:b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что все в порядке!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211960" y="4158953"/>
            <a:ext cx="1418324" cy="1784979"/>
            <a:chOff x="510472" y="4408251"/>
            <a:chExt cx="1418324" cy="1784979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510472" y="4625209"/>
              <a:ext cx="141832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106392" y="4408251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510472" y="4861155"/>
              <a:ext cx="1388990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Смени пароли к аккаунтам, которые используешь!</a:t>
              </a:r>
            </a:p>
          </p:txBody>
        </p:sp>
      </p:grpSp>
      <p:sp>
        <p:nvSpPr>
          <p:cNvPr id="38" name="Прямоугольник 37"/>
          <p:cNvSpPr/>
          <p:nvPr/>
        </p:nvSpPr>
        <p:spPr>
          <a:xfrm rot="19210197" flipV="1">
            <a:off x="86350" y="286811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663895" flipV="1">
            <a:off x="4938413" y="28681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нутый угол 52"/>
          <p:cNvSpPr/>
          <p:nvPr/>
        </p:nvSpPr>
        <p:spPr>
          <a:xfrm>
            <a:off x="5904149" y="945620"/>
            <a:ext cx="2844316" cy="1770715"/>
          </a:xfrm>
          <a:prstGeom prst="foldedCorner">
            <a:avLst/>
          </a:prstGeom>
          <a:solidFill>
            <a:srgbClr val="FFFFFF">
              <a:alpha val="43922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2220" y="6343435"/>
            <a:ext cx="2489417" cy="433937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4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1" y="188639"/>
            <a:ext cx="7776865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спам!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18933" y="5147903"/>
            <a:ext cx="1253992" cy="1339928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4" descr="http://seoprodvig.ru/wp-content/uploads/2012/11/zarabot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6017" y="3057514"/>
            <a:ext cx="2463139" cy="141870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704348" y="4687711"/>
            <a:ext cx="1044117" cy="134374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2" descr="C:\Users\Stanislav.Skusov\Desktop\Спам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058" y="831803"/>
            <a:ext cx="1675876" cy="18595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871699" y="4353947"/>
            <a:ext cx="29163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Будь внимателен</a:t>
            </a:r>
            <a:r>
              <a:rPr lang="ru-RU" dirty="0" smtClean="0">
                <a:effectLst/>
              </a:rPr>
              <a:t>!</a:t>
            </a:r>
            <a:endParaRPr lang="ru-RU" dirty="0">
              <a:effectLst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2596555" y="903834"/>
            <a:ext cx="2868072" cy="1812501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88112" y="890524"/>
            <a:ext cx="2783988" cy="1825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Первоначально слово «SPAM» появилось в 1936 г. 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Оно расшифровывалось как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SPiced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hAM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острая ветчина) и было товарным знаком для мясных консервов.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5904148" y="945620"/>
            <a:ext cx="2844316" cy="1770715"/>
          </a:xfrm>
          <a:prstGeom prst="foldedCorner">
            <a:avLst/>
          </a:prstGeom>
          <a:solidFill>
            <a:srgbClr val="FFCCCC">
              <a:alpha val="80000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48164" y="1163278"/>
            <a:ext cx="2448272" cy="1293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Cпам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– это массовая рассылка незапрашиваемых получателем электронных сообщений коммерческого и некоммерческого содержания.</a:t>
            </a:r>
          </a:p>
        </p:txBody>
      </p:sp>
      <p:pic>
        <p:nvPicPr>
          <p:cNvPr id="24" name="Picture 5" descr="D:\00_USER_C\Desktop\Картинки\g203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6276" y="700116"/>
            <a:ext cx="361311" cy="5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5552" y="75796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7018" y="77127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8923" y="3007119"/>
            <a:ext cx="5308291" cy="11779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7323" y="3007120"/>
            <a:ext cx="4900197" cy="1177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84138"/>
            <a:r>
              <a:rPr lang="ru-RU" sz="1400" b="1" dirty="0">
                <a:solidFill>
                  <a:srgbClr val="C00000"/>
                </a:solidFill>
              </a:rPr>
              <a:t>ПОМНИ: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идя на поводу у </a:t>
            </a:r>
            <a:r>
              <a:rPr lang="ru-RU" sz="1400" dirty="0" err="1">
                <a:solidFill>
                  <a:srgbClr val="C00000"/>
                </a:solidFill>
              </a:rPr>
              <a:t>СПАМа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риск: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Отправить платное СМС, оплатить навязанную услугу.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Получить платную подписку на ненужную информацию.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Потерять учётные и (или) иные данные.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Стать жертвой обмана.</a:t>
            </a:r>
          </a:p>
        </p:txBody>
      </p:sp>
      <p:pic>
        <p:nvPicPr>
          <p:cNvPr id="30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927" y="271633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5415" y="271633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 flipH="1">
            <a:off x="253458" y="4476220"/>
            <a:ext cx="1726254" cy="2011611"/>
            <a:chOff x="204206" y="4727848"/>
            <a:chExt cx="1726254" cy="1759983"/>
          </a:xfrm>
        </p:grpSpPr>
        <p:sp>
          <p:nvSpPr>
            <p:cNvPr id="32" name="Загнутый угол 3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4206" y="4734160"/>
              <a:ext cx="172625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безопасность браузера и почтовой программы 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(подключи </a:t>
              </a:r>
              <a:r>
                <a:rPr lang="ru-RU" sz="105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защиту от спама и др. встроенные средства защиты)!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871701" y="4822429"/>
            <a:ext cx="2039860" cy="1785808"/>
            <a:chOff x="413290" y="4702023"/>
            <a:chExt cx="1609535" cy="1785808"/>
          </a:xfrm>
        </p:grpSpPr>
        <p:sp>
          <p:nvSpPr>
            <p:cNvPr id="40" name="Загнутый угол 39"/>
            <p:cNvSpPr/>
            <p:nvPr/>
          </p:nvSpPr>
          <p:spPr>
            <a:xfrm flipH="1">
              <a:off x="413290" y="4727848"/>
              <a:ext cx="1609535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13291" y="4702023"/>
              <a:ext cx="1448841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дополнительные расширения браузеров, например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AddBlock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(позволяет блокировать СПАМ и рекламные блоки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), WOT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(показывает рейтинг сайта среди интернет-пользователей</a:t>
              </a:r>
              <a:r>
                <a:rPr lang="ru-RU" sz="1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)! 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 flipH="1">
            <a:off x="3707904" y="4743853"/>
            <a:ext cx="1289444" cy="1453408"/>
            <a:chOff x="658014" y="4727849"/>
            <a:chExt cx="1033666" cy="1315224"/>
          </a:xfrm>
        </p:grpSpPr>
        <p:sp>
          <p:nvSpPr>
            <p:cNvPr id="43" name="Загнутый угол 42"/>
            <p:cNvSpPr/>
            <p:nvPr/>
          </p:nvSpPr>
          <p:spPr>
            <a:xfrm>
              <a:off x="658014" y="4727849"/>
              <a:ext cx="1033666" cy="1315224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45649" y="4727849"/>
              <a:ext cx="946031" cy="1315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файерволл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 flipH="1">
            <a:off x="4788023" y="4602697"/>
            <a:ext cx="1379463" cy="1822363"/>
            <a:chOff x="312218" y="4727848"/>
            <a:chExt cx="1379463" cy="1759983"/>
          </a:xfrm>
        </p:grpSpPr>
        <p:sp>
          <p:nvSpPr>
            <p:cNvPr id="46" name="Загнутый угол 45"/>
            <p:cNvSpPr/>
            <p:nvPr/>
          </p:nvSpPr>
          <p:spPr>
            <a:xfrm>
              <a:off x="312218" y="4727848"/>
              <a:ext cx="137946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12220" y="4814023"/>
              <a:ext cx="1379461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Проверяй надёжность поставщика услуг, используй информационные сервисы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who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»! </a:t>
              </a:r>
            </a:p>
          </p:txBody>
        </p:sp>
      </p:grpSp>
      <p:pic>
        <p:nvPicPr>
          <p:cNvPr id="3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482129" y="433332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129863" y="455888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27160" y="433550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068491" y="470015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 flipV="1">
            <a:off x="926799" y="64338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18777987" flipV="1">
            <a:off x="6218249" y="507530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rot="2414484" flipV="1">
            <a:off x="8231959" y="470236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18998636" flipV="1">
            <a:off x="5836239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2118620" flipV="1">
            <a:off x="8103905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59411" y="6948708"/>
            <a:ext cx="2133600" cy="365125"/>
          </a:xfrm>
        </p:spPr>
        <p:txBody>
          <a:bodyPr/>
          <a:lstStyle/>
          <a:p>
            <a:fld id="{64C9F197-E0BE-45FC-A5D2-43639B39587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850" y="188640"/>
            <a:ext cx="7668530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Персональные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данные и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личная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информация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911483" y="2902629"/>
            <a:ext cx="2973056" cy="156858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Номер слайда 2"/>
          <p:cNvSpPr txBox="1">
            <a:spLocks/>
          </p:cNvSpPr>
          <p:nvPr/>
        </p:nvSpPr>
        <p:spPr>
          <a:xfrm>
            <a:off x="6552220" y="6343435"/>
            <a:ext cx="2447292" cy="433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9F197-E0BE-45FC-A5D2-43639B395875}" type="slidenum">
              <a:rPr lang="ru-RU" sz="2400" b="1" smtClean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5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3" name="Загнутый угол 12"/>
          <p:cNvSpPr/>
          <p:nvPr/>
        </p:nvSpPr>
        <p:spPr>
          <a:xfrm flipH="1">
            <a:off x="3988603" y="1175365"/>
            <a:ext cx="2762592" cy="13267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91204" y="1162055"/>
            <a:ext cx="2502043" cy="13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охраняет Федеральный Закон № 152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ФЗ</a:t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 персональных данных»</a:t>
            </a:r>
          </a:p>
        </p:txBody>
      </p:sp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5696" y="102949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20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нутый угол 20"/>
          <p:cNvSpPr/>
          <p:nvPr/>
        </p:nvSpPr>
        <p:spPr>
          <a:xfrm flipH="1">
            <a:off x="473696" y="1181899"/>
            <a:ext cx="2977220" cy="1320172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5257" y="1168588"/>
            <a:ext cx="2890312" cy="142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твоя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частная собственность,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прежде чем публиковать их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(или) передавать третьим лицам, подумай,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стоит  ли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0744" y="107300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27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344925" y="2679469"/>
            <a:ext cx="541787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Кому и зачем нужна твоя персональная информация?</a:t>
            </a:r>
          </a:p>
        </p:txBody>
      </p:sp>
      <p:sp>
        <p:nvSpPr>
          <p:cNvPr id="6" name="Прямоугольник 5"/>
          <p:cNvSpPr/>
          <p:nvPr/>
        </p:nvSpPr>
        <p:spPr>
          <a:xfrm rot="1405686">
            <a:off x="7280445" y="1005915"/>
            <a:ext cx="1117236" cy="174660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scene3d>
            <a:camera prst="isometricLeftDown">
              <a:rot lat="1681457" lon="268583" rev="20287101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 flipH="1">
            <a:off x="423775" y="4703796"/>
            <a:ext cx="1559482" cy="1856607"/>
            <a:chOff x="312218" y="4727848"/>
            <a:chExt cx="1559482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регистрации в социальных сетях следует использовать только Имя или Псевдоним (ник)!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43353" y="449142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26931" y="3174789"/>
            <a:ext cx="5160701" cy="126687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2303" y="3174789"/>
            <a:ext cx="4900197" cy="1296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80% преступников берут информацию в соц. сетях.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кражи паролей.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совершения таких преступлений как: шантаж, вымогательство, оскорбление, клевета,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киднеппинг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хищение!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319623" y="283884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395" y="286052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 flipH="1">
            <a:off x="5608910" y="4764843"/>
            <a:ext cx="1559482" cy="1856607"/>
            <a:chOff x="312218" y="4727848"/>
            <a:chExt cx="1559482" cy="1759983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Хорошо подумай, какую информацию можно публиковать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Интернете!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 flipH="1">
            <a:off x="3872477" y="4724006"/>
            <a:ext cx="1559482" cy="1856607"/>
            <a:chOff x="312218" y="4727848"/>
            <a:chExt cx="1559482" cy="1759983"/>
          </a:xfrm>
        </p:grpSpPr>
        <p:sp>
          <p:nvSpPr>
            <p:cNvPr id="38" name="Загнутый угол 37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публикуй информацию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своём местонахождении и (или) материальных ценностях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 flipH="1">
            <a:off x="2216017" y="4929939"/>
            <a:ext cx="1559482" cy="1505534"/>
            <a:chOff x="312218" y="4727848"/>
            <a:chExt cx="1559482" cy="1759983"/>
          </a:xfrm>
        </p:grpSpPr>
        <p:sp>
          <p:nvSpPr>
            <p:cNvPr id="41" name="Загнутый угол 4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приватность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соц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сетях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  других сервисах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 flipH="1">
            <a:off x="7321179" y="4744216"/>
            <a:ext cx="1559482" cy="1599219"/>
            <a:chOff x="312218" y="4727848"/>
            <a:chExt cx="1559482" cy="1759983"/>
          </a:xfrm>
        </p:grpSpPr>
        <p:sp>
          <p:nvSpPr>
            <p:cNvPr id="44" name="Загнутый угол 4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доверяй 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секреты незнакомцам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Интернета!</a:t>
              </a:r>
            </a:p>
          </p:txBody>
        </p:sp>
      </p:grpSp>
      <p:pic>
        <p:nvPicPr>
          <p:cNvPr id="4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940757" y="454958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6271228" y="45322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599504" y="449142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855027" y="469645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 flipV="1">
            <a:off x="6751195" y="27338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8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344" y="712162"/>
            <a:ext cx="31337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0"/>
            <a:ext cx="7632526" cy="5400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сети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09321"/>
            <a:ext cx="2483296" cy="379770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6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17123" y="3874482"/>
            <a:ext cx="4803349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Официальные аккаунты знаменитостей  всегда проходят  процедуру верификации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8640452" y="5044623"/>
            <a:ext cx="4140460" cy="164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effectLst/>
              <a:latin typeface="+mn-lt"/>
            </a:endParaRPr>
          </a:p>
        </p:txBody>
      </p:sp>
      <p:pic>
        <p:nvPicPr>
          <p:cNvPr id="6146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850" y="2808706"/>
            <a:ext cx="3600078" cy="1664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трелка влево 4"/>
          <p:cNvSpPr/>
          <p:nvPr/>
        </p:nvSpPr>
        <p:spPr>
          <a:xfrm>
            <a:off x="4021254" y="2769849"/>
            <a:ext cx="4799218" cy="986408"/>
          </a:xfrm>
          <a:prstGeom prst="leftArrow">
            <a:avLst>
              <a:gd name="adj1" fmla="val 99448"/>
              <a:gd name="adj2" fmla="val 19095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61314" y="2808705"/>
            <a:ext cx="4193698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6" name="Группа 15"/>
          <p:cNvGrpSpPr/>
          <p:nvPr/>
        </p:nvGrpSpPr>
        <p:grpSpPr>
          <a:xfrm flipH="1">
            <a:off x="3527883" y="836711"/>
            <a:ext cx="3130279" cy="1332148"/>
            <a:chOff x="312218" y="4572555"/>
            <a:chExt cx="1559482" cy="1915276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ЗАПОМНИ!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АНОНИМНОСТЬ В ИНТЕРНЕТЕ - ЭТО МИФ!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Следы пребывания в Интернете хранятся долго,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даже прокси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анонимайзеры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не помогут скрыться!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flipH="1">
            <a:off x="6768242" y="977247"/>
            <a:ext cx="1986767" cy="1224136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Веди себя в интернете вежливо, как в реальной жизни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5394" y="74811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2477" y="704155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0557" y="596107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1311">
            <a:off x="8434645" y="7983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8689" flipH="1">
            <a:off x="6790455" y="79839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одзаголовок 2"/>
          <p:cNvSpPr txBox="1">
            <a:spLocks/>
          </p:cNvSpPr>
          <p:nvPr/>
        </p:nvSpPr>
        <p:spPr>
          <a:xfrm>
            <a:off x="377336" y="2352187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Задумайся, с кем ты общаешься в интернете, кто скрывается под </a:t>
            </a:r>
            <a:r>
              <a:rPr lang="ru-RU" dirty="0" err="1"/>
              <a:t>ником</a:t>
            </a:r>
            <a:r>
              <a:rPr lang="ru-RU" dirty="0"/>
              <a:t>?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5437" y="4799569"/>
            <a:ext cx="8205015" cy="176177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5437" y="4842928"/>
            <a:ext cx="8097003" cy="161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ВНИМАНИЕ:</a:t>
            </a:r>
            <a:r>
              <a:rPr lang="ru-RU" sz="1400" dirty="0">
                <a:solidFill>
                  <a:srgbClr val="C00000"/>
                </a:solidFill>
              </a:rPr>
              <a:t> Будь осторожен при общении с незнакомцами в сети! 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Ими могут оказаться: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Маньяки, педофилы, извращенцы. Завлекают в свои сети, склоняют к совершению развратных действий! Такое общение может быть опасным для жизни!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Интернет-ХАМЫ (Тролли) провоцируют на необдуманные поступки и необоснованную агрессию!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Киберпреступники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зачастую обманом похищают чужое имущество!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Хакеры используют анонимность для распространения вредоносного программного обеспечения, завладения учётными данными, платёжными реквизитами, персональной информацией!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6411" y="450572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8367" y="4527400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84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10579" y="1139544"/>
            <a:ext cx="2419350" cy="148966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19300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7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188639"/>
            <a:ext cx="8640960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Открытые сети, чужая техника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390779" y="2764814"/>
            <a:ext cx="2419350" cy="68407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7504" y="82700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Небрежное отношение к личной информации может привести к её утере!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132" y="1387695"/>
            <a:ext cx="5922056" cy="2054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04" y="1387696"/>
            <a:ext cx="5652668" cy="2054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ПОМНИ </a:t>
            </a:r>
            <a:r>
              <a:rPr lang="ru-RU" sz="1400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Будь осторожен в открытых и небезопасных сетях. Подключение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 ложной сети может моментально лишить тебя всей персональной информации, хранящейся в твоем электронном устройстве: преступнику станут доступны пароли,  и другая информация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Опасно оставлять свои учётные данные на устройстве, которое тебе не принадлежит, этими данными могут воспользоваться 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преступных целях. 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44675" y="1044399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7431" y="107343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324754" y="364502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Несколько простых правил, которые следует соблюдать при работе в открытых сетях </a:t>
            </a:r>
            <a:r>
              <a:rPr lang="ru-RU" dirty="0" smtClean="0">
                <a:effectLst/>
              </a:rPr>
              <a:t> или </a:t>
            </a:r>
            <a:r>
              <a:rPr lang="ru-RU" dirty="0">
                <a:effectLst/>
              </a:rPr>
              <a:t>с использованием «чужой» техники: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08496" y="4057157"/>
            <a:ext cx="2861814" cy="2503247"/>
            <a:chOff x="312218" y="4727848"/>
            <a:chExt cx="1569630" cy="1759983"/>
          </a:xfrm>
        </p:grpSpPr>
        <p:sp>
          <p:nvSpPr>
            <p:cNvPr id="18" name="Загнутый угол 17"/>
            <p:cNvSpPr/>
            <p:nvPr/>
          </p:nvSpPr>
          <p:spPr>
            <a:xfrm flipH="1"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4583" y="4741147"/>
              <a:ext cx="1537265" cy="17466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работе с публичным устройством используй пункт «чужой компьютер».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режим «приватного просмотра»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браузере.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Всегда используй  кнопку «выйти» при завершении работы с ресурсом.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Отказывайся от сохранения пароля  при работе на «чужом компьютере».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413058" y="4401108"/>
            <a:ext cx="2471316" cy="1944216"/>
            <a:chOff x="312218" y="4727848"/>
            <a:chExt cx="1569629" cy="1759983"/>
          </a:xfrm>
        </p:grpSpPr>
        <p:sp>
          <p:nvSpPr>
            <p:cNvPr id="22" name="Загнутый угол 2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безопасное соединение с почтой и сервисами (безопасное соединение обозначено замком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зелёным текстом).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оставляй без присмотра устройства доступа в сеть (телефон, планшет, ноутбук).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132120" y="4096360"/>
            <a:ext cx="2678009" cy="2464044"/>
            <a:chOff x="312218" y="4727848"/>
            <a:chExt cx="1559482" cy="1759983"/>
          </a:xfrm>
        </p:grpSpPr>
        <p:sp>
          <p:nvSpPr>
            <p:cNvPr id="25" name="Загнутый угол 2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24187" y="4816937"/>
              <a:ext cx="1475915" cy="16708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шифрованные хранилища данных, которые помогут защитить твои личные файлы.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сложные пароли, состоящие из прописных и заглавных  латинских букв и цифр, а также символов.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только открытые сети в надежности которых ты уверен. </a:t>
              </a:r>
            </a:p>
          </p:txBody>
        </p:sp>
      </p:grpSp>
      <p:pic>
        <p:nvPicPr>
          <p:cNvPr id="2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387465" y="384348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0565" y="411876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27240">
            <a:off x="7301986" y="388617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26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8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0414" y="188639"/>
            <a:ext cx="7119898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Условия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использования программного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продукта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050" name="Picture 2" descr="C:\Users\Stanislav.Skusov\Desktop\2013-10-21_15221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2220" y="2204034"/>
            <a:ext cx="2196243" cy="1621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21_1525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63438" y="4185084"/>
            <a:ext cx="2212530" cy="21349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881231" y="2132857"/>
            <a:ext cx="5382957" cy="17641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1" y="2246214"/>
            <a:ext cx="5004557" cy="1498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Подтверждая  соглашение «вслепую» ты можешь: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Оформить платные подписки/услуги;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Предоставить приложению/программе обширные права;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Лишиться персональных данных, хранящихся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</a:t>
            </a:r>
            <a:r>
              <a:rPr lang="ru-RU" sz="1400" dirty="0">
                <a:solidFill>
                  <a:schemeClr val="tx1"/>
                </a:solidFill>
              </a:rPr>
              <a:t>электронном устройстве;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звеном </a:t>
            </a:r>
            <a:r>
              <a:rPr lang="ru-RU" sz="1400" dirty="0" err="1" smtClean="0">
                <a:solidFill>
                  <a:schemeClr val="tx1"/>
                </a:solidFill>
              </a:rPr>
              <a:t>ботнета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и (или) СПАМ сети;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жертвой мошенников.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939245" y="184027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1204" y="1818592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 flipH="1">
            <a:off x="320993" y="832675"/>
            <a:ext cx="8405975" cy="985918"/>
            <a:chOff x="312778" y="4572555"/>
            <a:chExt cx="1646547" cy="1915276"/>
          </a:xfrm>
        </p:grpSpPr>
        <p:sp>
          <p:nvSpPr>
            <p:cNvPr id="16" name="Загнутый угол 15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Любая услуга в Интернете имеет лицензионное соглашения и (или) условия использования. При установке программных продуктов (особенно  от неизвестных производителей) следует внимательно читать тексты соглашений, ведь после принятия соглашения вся ответственность и последствия использования программного продукта ложатся на тебя! </a:t>
              </a:r>
            </a:p>
          </p:txBody>
        </p:sp>
      </p:grpSp>
      <p:pic>
        <p:nvPicPr>
          <p:cNvPr id="18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9190" y="70011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899" y="72471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470776" y="4029192"/>
            <a:ext cx="6081441" cy="731618"/>
            <a:chOff x="312218" y="4572555"/>
            <a:chExt cx="1559482" cy="1915276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любые соглашения об использовании программных продуктов и услуг, даже от проверенного производителя, требуют внимательного изучения!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583" y="389663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772" y="3885453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433631" y="4694973"/>
            <a:ext cx="1973064" cy="1944216"/>
            <a:chOff x="312218" y="4727848"/>
            <a:chExt cx="1569629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5146268"/>
              <a:ext cx="1115383" cy="1173319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Использовать лицензионные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продукты 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проверенного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производителя;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835697" y="5411758"/>
            <a:ext cx="2927091" cy="787010"/>
            <a:chOff x="1379473" y="5122838"/>
            <a:chExt cx="1559482" cy="712433"/>
          </a:xfrm>
        </p:grpSpPr>
        <p:sp>
          <p:nvSpPr>
            <p:cNvPr id="30" name="Загнутый угол 29"/>
            <p:cNvSpPr/>
            <p:nvPr/>
          </p:nvSpPr>
          <p:spPr>
            <a:xfrm>
              <a:off x="1379473" y="5122838"/>
              <a:ext cx="1559482" cy="71243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460492" y="5122838"/>
              <a:ext cx="1478463" cy="712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Внимательно знакомиться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лицензионным соглашением;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62788" y="5573882"/>
            <a:ext cx="1742757" cy="879451"/>
            <a:chOff x="489953" y="4727848"/>
            <a:chExt cx="1391894" cy="1235421"/>
          </a:xfrm>
        </p:grpSpPr>
        <p:sp>
          <p:nvSpPr>
            <p:cNvPr id="33" name="Загнутый угол 32"/>
            <p:cNvSpPr/>
            <p:nvPr/>
          </p:nvSpPr>
          <p:spPr>
            <a:xfrm>
              <a:off x="489953" y="4727848"/>
              <a:ext cx="1381747" cy="12354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67619" y="4727848"/>
              <a:ext cx="1314228" cy="12354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использовать подозрительное ПО. </a:t>
              </a:r>
            </a:p>
          </p:txBody>
        </p:sp>
      </p:grpSp>
      <p:sp>
        <p:nvSpPr>
          <p:cNvPr id="35" name="Подзаголовок 2"/>
          <p:cNvSpPr txBox="1">
            <a:spLocks/>
          </p:cNvSpPr>
          <p:nvPr/>
        </p:nvSpPr>
        <p:spPr>
          <a:xfrm>
            <a:off x="1403334" y="4843945"/>
            <a:ext cx="512453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злоумышленников 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921185" y="48861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2953741" y="520394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633395" y="534129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 flipV="1">
            <a:off x="7156655" y="201632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7352506" y="40180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6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9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39"/>
            <a:ext cx="716479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Мобильные устройства/Мобильный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60232" y="1003797"/>
            <a:ext cx="2124236" cy="334935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39852" y="1003797"/>
            <a:ext cx="3133616" cy="2164277"/>
            <a:chOff x="708314" y="4572555"/>
            <a:chExt cx="1251011" cy="1915276"/>
          </a:xfrm>
        </p:grpSpPr>
        <p:sp>
          <p:nvSpPr>
            <p:cNvPr id="13" name="Загнутый угол 12"/>
            <p:cNvSpPr/>
            <p:nvPr/>
          </p:nvSpPr>
          <p:spPr>
            <a:xfrm>
              <a:off x="708314" y="4572555"/>
              <a:ext cx="1251011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8314" y="4572555"/>
              <a:ext cx="1233229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Внимание! Персональные данные!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Сегодня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мобильные устройства содержат важную информацию: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Список контактов;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Личные фотографии/видеозаписи;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доступа к электронной почте и иным аккаунтам в сети;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о банковских картах/платежах;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Имеют привязку к балансу сим-карты оператора связи.</a:t>
              </a:r>
            </a:p>
          </p:txBody>
        </p:sp>
      </p:grpSp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736" y="83267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473391" y="985074"/>
            <a:ext cx="2658448" cy="2164277"/>
            <a:chOff x="791106" y="4572555"/>
            <a:chExt cx="1168219" cy="191527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791106" y="4572555"/>
              <a:ext cx="1168219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91106" y="4572555"/>
              <a:ext cx="1150438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Знай: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Современный мобильный телефон/планшет - это не просто средство связи или красивая игрушка, 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 полноценное коммуникационное устройство не уступающее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производительности и функционалу персональному компьютеру.</a:t>
              </a:r>
            </a:p>
          </p:txBody>
        </p:sp>
      </p:grpSp>
      <p:pic>
        <p:nvPicPr>
          <p:cNvPr id="1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8054" y="83267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475591" y="3392996"/>
            <a:ext cx="5900077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Соблюдай простые правила использования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мобильных </a:t>
            </a:r>
            <a:r>
              <a:rPr lang="ru-RU" dirty="0"/>
              <a:t>устройств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3" name="Загнутый угол 22"/>
          <p:cNvSpPr/>
          <p:nvPr/>
        </p:nvSpPr>
        <p:spPr>
          <a:xfrm>
            <a:off x="433631" y="4077072"/>
            <a:ext cx="2698209" cy="2420447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8676" y="4077072"/>
            <a:ext cx="2575152" cy="242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мобильную версию антивируса на своё  мобильное устройство;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приложения, шифрующие твои данные  -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защитят личные файлы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2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станавливай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приложения только из проверенных источников, внимательно читай отзывы пользователей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286285" y="3841235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нутый угол 25"/>
          <p:cNvSpPr/>
          <p:nvPr/>
        </p:nvSpPr>
        <p:spPr>
          <a:xfrm>
            <a:off x="3330732" y="4353155"/>
            <a:ext cx="2698209" cy="2144364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45777" y="4353155"/>
            <a:ext cx="2575152" cy="2144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отключи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функцию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автоподключения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 открытым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сетям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только защищённые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сети;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обязательно правильно завершай работу  с публичным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Загнутый угол 27"/>
          <p:cNvSpPr/>
          <p:nvPr/>
        </p:nvSpPr>
        <p:spPr>
          <a:xfrm>
            <a:off x="6227833" y="4725144"/>
            <a:ext cx="2590197" cy="154817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242878" y="4725144"/>
            <a:ext cx="2472066" cy="1548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внимательно изучай права,  запрашиваемые  мобильными приложениями;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 только проверенные мобильные сервисы.</a:t>
            </a:r>
          </a:p>
        </p:txBody>
      </p:sp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0308">
            <a:off x="7318747" y="44925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89510">
            <a:off x="4389387" y="4097310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flipV="1">
            <a:off x="7305153" y="83034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69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4335</TotalTime>
  <Words>1374</Words>
  <Application>Microsoft Office PowerPoint</Application>
  <PresentationFormat>Экран (4:3)</PresentationFormat>
  <Paragraphs>258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Безопасный Интернет</vt:lpstr>
      <vt:lpstr>Осторожно, подделка!</vt:lpstr>
      <vt:lpstr>Осторожно, подделка!</vt:lpstr>
      <vt:lpstr>Слайд 4</vt:lpstr>
      <vt:lpstr>Слайд 5</vt:lpstr>
      <vt:lpstr>Анонимность в сети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Запомни простые правила безопасности:</vt:lpstr>
      <vt:lpstr>Вопросы для обсуждения</vt:lpstr>
      <vt:lpstr>Хочешь сделать Интернет безопаснее?  Используй специальные инструменты!</vt:lpstr>
      <vt:lpstr>Лига безопасного интернета Мы делаем интернет чище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правила безопасности в интернете</dc:title>
  <dc:creator>1</dc:creator>
  <cp:lastModifiedBy>хозяин</cp:lastModifiedBy>
  <cp:revision>304</cp:revision>
  <dcterms:created xsi:type="dcterms:W3CDTF">2013-06-12T12:13:19Z</dcterms:created>
  <dcterms:modified xsi:type="dcterms:W3CDTF">2017-10-14T06:59:47Z</dcterms:modified>
</cp:coreProperties>
</file>