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2" r:id="rId4"/>
    <p:sldId id="266" r:id="rId5"/>
    <p:sldId id="267" r:id="rId6"/>
    <p:sldId id="261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5040560" cy="3386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2800" i="1" kern="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28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образовательного пространства </a:t>
            </a:r>
            <a:br>
              <a:rPr lang="ru-RU" sz="28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федерального закона </a:t>
            </a:r>
            <a:r>
              <a:rPr lang="ru-RU" sz="28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</a:t>
            </a:r>
            <a:br>
              <a:rPr lang="ru-RU" sz="28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88640"/>
            <a:ext cx="7416824" cy="223224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Здоровая личность – здоровое общество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7" name="Picture 5" descr="МБОУ СОШ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78" y="4005064"/>
            <a:ext cx="407922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Все фото\3 кл День города\фото телефон два\IMG_20160224_123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2" y="476672"/>
            <a:ext cx="3789034" cy="28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28" y="476672"/>
            <a:ext cx="3790465" cy="2841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855134" cy="289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19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0" dirty="0" smtClean="0">
                <a:solidFill>
                  <a:srgbClr val="009999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solidFill>
                  <a:srgbClr val="009999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</a:br>
            <a:r>
              <a:rPr lang="ru-RU" sz="4400" kern="10" dirty="0">
                <a:solidFill>
                  <a:srgbClr val="009999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/>
            </a:r>
            <a:br>
              <a:rPr lang="ru-RU" sz="4400" kern="10" dirty="0">
                <a:solidFill>
                  <a:srgbClr val="009999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</a:br>
            <a:r>
              <a:rPr lang="ru-RU" sz="4400" i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Факторы,</a:t>
            </a:r>
            <a:r>
              <a:rPr lang="ru-RU" sz="44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формирующие здоровье ребенка</a:t>
            </a:r>
            <a:br>
              <a:rPr lang="ru-RU" sz="4400" i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kern="10" dirty="0">
                <a:solidFill>
                  <a:srgbClr val="009999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/>
            </a:r>
            <a:br>
              <a:rPr lang="ru-RU" sz="4400" kern="10" dirty="0">
                <a:solidFill>
                  <a:srgbClr val="009999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75022"/>
              </p:ext>
            </p:extLst>
          </p:nvPr>
        </p:nvGraphicFramePr>
        <p:xfrm>
          <a:off x="1474787" y="1869281"/>
          <a:ext cx="6194425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6194073" imgH="4170025" progId="Excel.Chart.8">
                  <p:embed/>
                </p:oleObj>
              </mc:Choice>
              <mc:Fallback>
                <p:oleObj r:id="rId3" imgW="6194073" imgH="4170025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7" y="1869281"/>
                        <a:ext cx="6194425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1066800" y="1600200"/>
            <a:ext cx="1450975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9999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20%</a:t>
            </a:r>
          </a:p>
        </p:txBody>
      </p:sp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107504" y="3838575"/>
            <a:ext cx="1450975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00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20%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auto">
          <a:xfrm>
            <a:off x="1300162" y="5877272"/>
            <a:ext cx="1450975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10%</a:t>
            </a:r>
          </a:p>
        </p:txBody>
      </p:sp>
      <p:sp>
        <p:nvSpPr>
          <p:cNvPr id="9" name="AutoShape 62"/>
          <p:cNvSpPr>
            <a:spLocks noChangeArrowheads="1"/>
          </p:cNvSpPr>
          <p:nvPr/>
        </p:nvSpPr>
        <p:spPr bwMode="auto">
          <a:xfrm>
            <a:off x="5059362" y="5556250"/>
            <a:ext cx="1450975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33CC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8856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2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Цель проекта:</a:t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5040560" cy="525658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altLang="ru-RU" dirty="0">
                <a:solidFill>
                  <a:srgbClr val="FF0000"/>
                </a:solidFill>
              </a:rPr>
              <a:t>Формирование оптимальной модели </a:t>
            </a:r>
            <a:r>
              <a:rPr lang="ru-RU" altLang="ru-RU" dirty="0" err="1">
                <a:solidFill>
                  <a:srgbClr val="FF0000"/>
                </a:solidFill>
              </a:rPr>
              <a:t>здоровьесберегающей</a:t>
            </a:r>
            <a:r>
              <a:rPr lang="ru-RU" altLang="ru-RU" dirty="0">
                <a:solidFill>
                  <a:srgbClr val="FF0000"/>
                </a:solidFill>
              </a:rPr>
              <a:t> среды, обеспечивающей социальное, психическое и физическое здоровье </a:t>
            </a:r>
            <a:r>
              <a:rPr lang="ru-RU" altLang="ru-RU" dirty="0" smtClean="0">
                <a:solidFill>
                  <a:srgbClr val="FF0000"/>
                </a:solidFill>
              </a:rPr>
              <a:t>обучающихся.</a:t>
            </a:r>
          </a:p>
          <a:p>
            <a:pPr marL="13716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ru-RU" sz="2600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Ст.28 </a:t>
            </a:r>
            <a:r>
              <a:rPr lang="ru-RU" sz="2600" dirty="0">
                <a:solidFill>
                  <a:srgbClr val="FF0000"/>
                </a:solidFill>
              </a:rPr>
              <a:t>ФЗ № 273 часть 3 «К компетенции образовательной организации в установленной сфере деятельности относятся…… создание необходимых условий для охраны и укрепления здоровья….»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70" y="1196752"/>
            <a:ext cx="3569556" cy="520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541544" cy="56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858218"/>
          </a:xfrm>
        </p:spPr>
        <p:txBody>
          <a:bodyPr>
            <a:noAutofit/>
          </a:bodyPr>
          <a:lstStyle/>
          <a:p>
            <a:pPr algn="l"/>
            <a:r>
              <a:rPr lang="ru-RU" sz="28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Аппаратно-программный комплекс «АРМИС» предназначен для доврачебных  обследований основных систем организма человека и автоматической оценки их состояния с учетом региональных половозрастных норм.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Немчина рабочие документы\Таганрог МОБУ СОШ№24\DSCF04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3789040"/>
            <a:ext cx="3462251" cy="2593571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1" y="242088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Сердечно-сосудистая система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2" y="3067218"/>
            <a:ext cx="302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WenQuanYi Micro Hei"/>
                <a:cs typeface="Times New Roman" pitchFamily="18" charset="0"/>
              </a:rPr>
              <a:t>Дыхательная система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645024"/>
            <a:ext cx="316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WenQuanYi Micro Hei"/>
                <a:cs typeface="Times New Roman" pitchFamily="18" charset="0"/>
              </a:rPr>
              <a:t>Зрительная </a:t>
            </a:r>
            <a:r>
              <a:rPr lang="ru-RU" altLang="zh-CN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WenQuanYi Micro Hei"/>
                <a:cs typeface="Times New Roman" pitchFamily="18" charset="0"/>
              </a:rPr>
              <a:t>система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2" y="4272320"/>
            <a:ext cx="2736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WenQuanYi Micro Hei" charset="-128"/>
                <a:cs typeface="Times New Roman" pitchFamily="18" charset="0"/>
              </a:rPr>
              <a:t>Слуховая </a:t>
            </a:r>
            <a:r>
              <a:rPr lang="ru-RU" altLang="zh-CN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WenQuanYi Micro Hei" charset="-128"/>
                <a:cs typeface="Times New Roman" pitchFamily="18" charset="0"/>
              </a:rPr>
              <a:t>система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1" y="5085184"/>
            <a:ext cx="331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WenQuanYi Micro Hei"/>
                <a:cs typeface="Times New Roman" pitchFamily="18" charset="0"/>
              </a:rPr>
              <a:t>Центральная нервная система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279262" y="3251884"/>
            <a:ext cx="38884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zh-CN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endParaRPr lang="ru-RU" altLang="zh-CN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r>
              <a:rPr lang="ru-RU" altLang="zh-CN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WenQuanYi Micro Hei" charset="-128"/>
                <a:cs typeface="Lohit Hindi" charset="-128"/>
              </a:rPr>
              <a:t>         </a:t>
            </a:r>
            <a:endParaRPr lang="ru-RU" altLang="zh-CN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endParaRPr lang="ru-RU" altLang="zh-CN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endParaRPr lang="ru-RU" altLang="zh-CN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endParaRPr lang="ru-RU" altLang="zh-CN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endParaRPr lang="ru-RU" altLang="zh-CN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endParaRPr lang="ru-RU" altLang="zh-CN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endParaRPr lang="ru-RU" altLang="zh-CN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endParaRPr lang="ru-RU" altLang="zh-CN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WenQuanYi Micro Hei" charset="-128"/>
              <a:cs typeface="Lohit Hindi" charset="-128"/>
            </a:endParaRPr>
          </a:p>
          <a:p>
            <a:pPr>
              <a:defRPr/>
            </a:pPr>
            <a:r>
              <a:rPr lang="ru-RU" altLang="zh-CN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WenQuanYi Micro Hei" charset="-128"/>
                <a:cs typeface="Lohit Hindi" charset="-128"/>
              </a:rPr>
              <a:t>         </a:t>
            </a:r>
            <a:r>
              <a:rPr lang="ru-RU" altLang="zh-CN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WenQuanYi Micro Hei" charset="-128"/>
                <a:cs typeface="Times New Roman" pitchFamily="18" charset="0"/>
              </a:rPr>
              <a:t>Физическое </a:t>
            </a:r>
            <a:r>
              <a:rPr lang="ru-RU" altLang="zh-CN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WenQuanYi Micro Hei" charset="-128"/>
                <a:cs typeface="Times New Roman" pitchFamily="18" charset="0"/>
              </a:rPr>
              <a:t>развитие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14" y="2610286"/>
            <a:ext cx="320675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10" y="3067219"/>
            <a:ext cx="371475" cy="390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14" y="3624625"/>
            <a:ext cx="357188" cy="376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57" y="4283155"/>
            <a:ext cx="382588" cy="390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7" y="5085184"/>
            <a:ext cx="349250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35" y="5852437"/>
            <a:ext cx="425450" cy="450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i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Законодательно-нормативное </a:t>
            </a:r>
            <a:br>
              <a:rPr lang="ru-RU" sz="3200" i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обеспечение проекта</a:t>
            </a:r>
            <a:br>
              <a:rPr lang="ru-RU" sz="3200" i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Императивные: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1. Программа стабилизации и развития образования в Ростовской области.</a:t>
            </a:r>
          </a:p>
          <a:p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Нормативно-правовые: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1. Федеральный закон  «Об образовании в РФ» № 273-ФЗ от 29.12.2012 г.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2. Законы Ростовской области: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«Об образовании», «О здравоохранении».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Национальная образовательная инициатива «Наша новая школа» (утверждена президентом РФ от 04.02.2010 г № Пр-271)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2.4.2. 2821-10 требования к условиям организации обучения в ОУ от 29.12.2010г. № 189.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Локальные акты: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1. Программа по формированию здорового безопасного образа жизни «Здоровье – это жизнь» МБОУ  СОШ.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2. Программа развития МБОУ  СОШ.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3. Устав МБОУ СОШ.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4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+mn-lt"/>
              </a:rPr>
              <a:t>Ожидаемые результаты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rgbClr val="FF0000"/>
                </a:solidFill>
              </a:rPr>
              <a:t>Повышение мотивации к здоровому образу жизни; осознанное отношение выпускников к состоянию здоровья, как фактору успеха на этапе социализации в жизни;</a:t>
            </a:r>
          </a:p>
          <a:p>
            <a:pPr marL="137160" indent="0">
              <a:buNone/>
            </a:pPr>
            <a:r>
              <a:rPr lang="ru-RU" dirty="0">
                <a:solidFill>
                  <a:srgbClr val="FF0000"/>
                </a:solidFill>
              </a:rPr>
              <a:t>Снижение заболеваемости  участников образовательного процесса;</a:t>
            </a:r>
          </a:p>
          <a:p>
            <a:pPr marL="137160" indent="0">
              <a:buNone/>
            </a:pPr>
            <a:r>
              <a:rPr lang="ru-RU" dirty="0">
                <a:solidFill>
                  <a:srgbClr val="FF0000"/>
                </a:solidFill>
              </a:rPr>
              <a:t>Повышение показателей «уровня здоровья» участников проекта;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5373216"/>
            <a:ext cx="4211960" cy="1368152"/>
          </a:xfrm>
        </p:spPr>
        <p:txBody>
          <a:bodyPr>
            <a:normAutofit fontScale="32500" lnSpcReduction="20000"/>
          </a:bodyPr>
          <a:lstStyle/>
          <a:p>
            <a:pPr marL="137160" indent="0" eaLnBrk="0" hangingPunct="0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Два мира есть у человека:</a:t>
            </a:r>
          </a:p>
          <a:p>
            <a:pPr marL="137160" indent="0" eaLnBrk="0" hangingPunct="0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Один, который нас творил,</a:t>
            </a:r>
          </a:p>
          <a:p>
            <a:pPr marL="137160" indent="0" eaLnBrk="0" hangingPunct="0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Другой, который мы до века</a:t>
            </a:r>
          </a:p>
          <a:p>
            <a:pPr marL="137160" indent="0" eaLnBrk="0" hangingPunct="0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Творим по мере наших сил</a:t>
            </a:r>
          </a:p>
          <a:p>
            <a:pPr eaLnBrk="0" hangingPunct="0"/>
            <a:endParaRPr lang="ru-RU" sz="4000" b="1" i="1" dirty="0">
              <a:solidFill>
                <a:srgbClr val="00B0F0"/>
              </a:solidFill>
            </a:endParaRPr>
          </a:p>
          <a:p>
            <a:pPr marL="137160" indent="0" eaLnBrk="0" hangingPunct="0">
              <a:buNone/>
            </a:pPr>
            <a:r>
              <a:rPr lang="ru-RU" sz="4000" b="1" i="1" dirty="0" smtClean="0">
                <a:solidFill>
                  <a:srgbClr val="00B0F0"/>
                </a:solidFill>
              </a:rPr>
              <a:t>                  </a:t>
            </a:r>
            <a:r>
              <a:rPr lang="ru-RU" sz="4000" b="1" i="1" dirty="0" err="1">
                <a:solidFill>
                  <a:srgbClr val="FF0000"/>
                </a:solidFill>
              </a:rPr>
              <a:t>Н.А.Заболоцкий</a:t>
            </a:r>
            <a:endParaRPr lang="ru-RU" sz="4000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148" name="Picture 4" descr="C:\Users\Оксана Викторовна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20">
            <a:off x="446964" y="490299"/>
            <a:ext cx="7446135" cy="49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</TotalTime>
  <Words>281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Апекс</vt:lpstr>
      <vt:lpstr>Диаграмма Microsoft Excel</vt:lpstr>
      <vt:lpstr>   Формирование  здоровьесберегающего  образовательного пространства  в условиях реализации федерального закона  «Об образовании в РФ» </vt:lpstr>
      <vt:lpstr>Презентация PowerPoint</vt:lpstr>
      <vt:lpstr>  Факторы, формирующие здоровье ребенка  </vt:lpstr>
      <vt:lpstr>Цель проекта: </vt:lpstr>
      <vt:lpstr>Презентация PowerPoint</vt:lpstr>
      <vt:lpstr>Аппаратно-программный комплекс «АРМИС» предназначен для доврачебных  обследований основных систем организма человека и автоматической оценки их состояния с учетом региональных половозрастных норм.</vt:lpstr>
      <vt:lpstr>Законодательно-нормативное  обеспечение проекта </vt:lpstr>
      <vt:lpstr>Ожидаемые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Викторовна</dc:creator>
  <cp:lastModifiedBy>Оксана Викторовна</cp:lastModifiedBy>
  <cp:revision>11</cp:revision>
  <dcterms:created xsi:type="dcterms:W3CDTF">2016-09-03T15:25:41Z</dcterms:created>
  <dcterms:modified xsi:type="dcterms:W3CDTF">2016-09-20T19:24:00Z</dcterms:modified>
</cp:coreProperties>
</file>