
<file path=[Content_Types].xml><?xml version="1.0" encoding="utf-8"?>
<Types xmlns="http://schemas.openxmlformats.org/package/2006/content-types">
  <Default Extension="png" ContentType="image/png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5" r:id="rId3"/>
    <p:sldId id="262" r:id="rId4"/>
    <p:sldId id="266" r:id="rId5"/>
    <p:sldId id="267" r:id="rId6"/>
    <p:sldId id="261" r:id="rId7"/>
    <p:sldId id="263" r:id="rId8"/>
    <p:sldId id="264" r:id="rId9"/>
    <p:sldId id="268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18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Excel_97-2003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772816"/>
            <a:ext cx="5040560" cy="338672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200" i="1" kern="1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i="1" kern="1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i="1" kern="1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i="1" kern="1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i="1" kern="1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i="1" kern="1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kern="1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 </a:t>
            </a:r>
            <a:r>
              <a:rPr lang="ru-RU" sz="2800" i="1" kern="1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здоровьесберегающего</a:t>
            </a:r>
            <a:r>
              <a:rPr lang="ru-RU" sz="2800" i="1" kern="1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образовательного пространства </a:t>
            </a:r>
            <a:br>
              <a:rPr lang="ru-RU" sz="2800" i="1" kern="1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kern="1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условиях реализации федерального закона </a:t>
            </a:r>
            <a:r>
              <a:rPr lang="ru-RU" sz="2800" i="1" kern="1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i="1" kern="1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kern="1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i="1" kern="1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 образовании в РФ»</a:t>
            </a:r>
            <a:br>
              <a:rPr lang="ru-RU" sz="2800" i="1" kern="1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672" y="188640"/>
            <a:ext cx="7416824" cy="2232248"/>
          </a:xfrm>
        </p:spPr>
        <p:txBody>
          <a:bodyPr>
            <a:norm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Здоровая личность – здоровое общество</a:t>
            </a:r>
          </a:p>
          <a:p>
            <a:endParaRPr lang="ru-RU" sz="4400" dirty="0">
              <a:solidFill>
                <a:srgbClr val="FF0000"/>
              </a:solidFill>
            </a:endParaRPr>
          </a:p>
        </p:txBody>
      </p:sp>
      <p:pic>
        <p:nvPicPr>
          <p:cNvPr id="3077" name="Picture 5" descr="МБОУ СОШ №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778" y="4005064"/>
            <a:ext cx="4079222" cy="27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319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Все фото\3 кл День города\фото телефон два\IMG_20160224_1238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32" y="476672"/>
            <a:ext cx="3789034" cy="284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628" y="476672"/>
            <a:ext cx="3790465" cy="28417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429000"/>
            <a:ext cx="3855134" cy="28913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9199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kern="10" dirty="0" smtClean="0">
                <a:solidFill>
                  <a:srgbClr val="009999"/>
                </a:solidFill>
                <a:effectLst>
                  <a:outerShdw dist="35921" dir="2700000" algn="ctr" rotWithShape="0">
                    <a:schemeClr val="bg1"/>
                  </a:outerShdw>
                </a:effectLst>
                <a:latin typeface="Impact"/>
              </a:rPr>
              <a:t/>
            </a:r>
            <a:br>
              <a:rPr lang="ru-RU" sz="4400" kern="10" dirty="0" smtClean="0">
                <a:solidFill>
                  <a:srgbClr val="009999"/>
                </a:solidFill>
                <a:effectLst>
                  <a:outerShdw dist="35921" dir="2700000" algn="ctr" rotWithShape="0">
                    <a:schemeClr val="bg1"/>
                  </a:outerShdw>
                </a:effectLst>
                <a:latin typeface="Impact"/>
              </a:rPr>
            </a:br>
            <a:r>
              <a:rPr lang="ru-RU" sz="4400" kern="10" dirty="0">
                <a:solidFill>
                  <a:srgbClr val="009999"/>
                </a:solidFill>
                <a:effectLst>
                  <a:outerShdw dist="35921" dir="2700000" algn="ctr" rotWithShape="0">
                    <a:schemeClr val="bg1"/>
                  </a:outerShdw>
                </a:effectLst>
                <a:latin typeface="Impact"/>
              </a:rPr>
              <a:t/>
            </a:r>
            <a:br>
              <a:rPr lang="ru-RU" sz="4400" kern="10" dirty="0">
                <a:solidFill>
                  <a:srgbClr val="009999"/>
                </a:solidFill>
                <a:effectLst>
                  <a:outerShdw dist="35921" dir="2700000" algn="ctr" rotWithShape="0">
                    <a:schemeClr val="bg1"/>
                  </a:outerShdw>
                </a:effectLst>
                <a:latin typeface="Impact"/>
              </a:rPr>
            </a:br>
            <a:r>
              <a:rPr lang="ru-RU" sz="4400" i="1" kern="1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Факторы,</a:t>
            </a:r>
            <a:r>
              <a:rPr lang="ru-RU" sz="4400" i="1" kern="1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формирующие здоровье ребенка</a:t>
            </a:r>
            <a:br>
              <a:rPr lang="ru-RU" sz="4400" i="1" kern="1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400" kern="10" dirty="0">
                <a:solidFill>
                  <a:srgbClr val="009999"/>
                </a:solidFill>
                <a:effectLst>
                  <a:outerShdw dist="35921" dir="2700000" algn="ctr" rotWithShape="0">
                    <a:schemeClr val="bg1"/>
                  </a:outerShdw>
                </a:effectLst>
                <a:latin typeface="Impact"/>
              </a:rPr>
              <a:t/>
            </a:r>
            <a:br>
              <a:rPr lang="ru-RU" sz="4400" kern="10" dirty="0">
                <a:solidFill>
                  <a:srgbClr val="009999"/>
                </a:solidFill>
                <a:effectLst>
                  <a:outerShdw dist="35921" dir="2700000" algn="ctr" rotWithShape="0">
                    <a:schemeClr val="bg1"/>
                  </a:outerShdw>
                </a:effectLst>
                <a:latin typeface="Impact"/>
              </a:rPr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9575022"/>
              </p:ext>
            </p:extLst>
          </p:nvPr>
        </p:nvGraphicFramePr>
        <p:xfrm>
          <a:off x="1474787" y="1869281"/>
          <a:ext cx="6194425" cy="417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r:id="rId3" imgW="6194073" imgH="4170025" progId="Excel.Chart.8">
                  <p:embed/>
                </p:oleObj>
              </mc:Choice>
              <mc:Fallback>
                <p:oleObj r:id="rId3" imgW="6194073" imgH="4170025" progId="Excel.Chart.8">
                  <p:embed/>
                  <p:pic>
                    <p:nvPicPr>
                      <p:cNvPr id="0" name="Диаграмма 2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4787" y="1869281"/>
                        <a:ext cx="6194425" cy="4170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AutoShape 59"/>
          <p:cNvSpPr>
            <a:spLocks noChangeArrowheads="1"/>
          </p:cNvSpPr>
          <p:nvPr/>
        </p:nvSpPr>
        <p:spPr bwMode="auto">
          <a:xfrm>
            <a:off x="1066800" y="1600200"/>
            <a:ext cx="1450975" cy="5270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9999FF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r>
              <a:rPr lang="ru-RU" dirty="0"/>
              <a:t>20%</a:t>
            </a:r>
          </a:p>
        </p:txBody>
      </p:sp>
      <p:sp>
        <p:nvSpPr>
          <p:cNvPr id="7" name="AutoShape 60"/>
          <p:cNvSpPr>
            <a:spLocks noChangeArrowheads="1"/>
          </p:cNvSpPr>
          <p:nvPr/>
        </p:nvSpPr>
        <p:spPr bwMode="auto">
          <a:xfrm>
            <a:off x="107504" y="3838575"/>
            <a:ext cx="1450975" cy="5270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660033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r>
              <a:rPr lang="ru-RU" dirty="0"/>
              <a:t>20%</a:t>
            </a:r>
          </a:p>
        </p:txBody>
      </p:sp>
      <p:sp>
        <p:nvSpPr>
          <p:cNvPr id="8" name="AutoShape 61"/>
          <p:cNvSpPr>
            <a:spLocks noChangeArrowheads="1"/>
          </p:cNvSpPr>
          <p:nvPr/>
        </p:nvSpPr>
        <p:spPr bwMode="auto">
          <a:xfrm>
            <a:off x="1300162" y="5877272"/>
            <a:ext cx="1450975" cy="5270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FF99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10%</a:t>
            </a:r>
          </a:p>
        </p:txBody>
      </p:sp>
      <p:sp>
        <p:nvSpPr>
          <p:cNvPr id="9" name="AutoShape 62"/>
          <p:cNvSpPr>
            <a:spLocks noChangeArrowheads="1"/>
          </p:cNvSpPr>
          <p:nvPr/>
        </p:nvSpPr>
        <p:spPr bwMode="auto">
          <a:xfrm>
            <a:off x="5059362" y="5556250"/>
            <a:ext cx="1450975" cy="5270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33CCFF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r>
              <a:rPr lang="ru-RU" dirty="0"/>
              <a:t>50%</a:t>
            </a:r>
          </a:p>
        </p:txBody>
      </p:sp>
    </p:spTree>
    <p:extLst>
      <p:ext uri="{BB962C8B-B14F-4D97-AF65-F5344CB8AC3E}">
        <p14:creationId xmlns:p14="http://schemas.microsoft.com/office/powerpoint/2010/main" val="3885693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25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4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675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  <p:bldP spid="7" grpId="0" animBg="1" autoUpdateAnimBg="0"/>
      <p:bldP spid="8" grpId="0" animBg="1" autoUpdateAnimBg="0"/>
      <p:bldP spid="9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  <a:latin typeface="+mn-lt"/>
              </a:rPr>
              <a:t>Цель проекта:</a:t>
            </a:r>
            <a:br>
              <a:rPr lang="ru-RU" dirty="0">
                <a:solidFill>
                  <a:srgbClr val="FF0000"/>
                </a:solidFill>
                <a:latin typeface="+mn-lt"/>
              </a:rPr>
            </a:br>
            <a:endParaRPr lang="ru-RU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24744"/>
            <a:ext cx="5040560" cy="5256584"/>
          </a:xfrm>
        </p:spPr>
        <p:txBody>
          <a:bodyPr>
            <a:normAutofit fontScale="92500" lnSpcReduction="20000"/>
          </a:bodyPr>
          <a:lstStyle/>
          <a:p>
            <a:pPr marL="137160" indent="0">
              <a:buNone/>
            </a:pPr>
            <a:r>
              <a:rPr lang="ru-RU" altLang="ru-RU" dirty="0">
                <a:solidFill>
                  <a:srgbClr val="FF0000"/>
                </a:solidFill>
              </a:rPr>
              <a:t>Формирование оптимальной модели </a:t>
            </a:r>
            <a:r>
              <a:rPr lang="ru-RU" altLang="ru-RU" dirty="0" err="1">
                <a:solidFill>
                  <a:srgbClr val="FF0000"/>
                </a:solidFill>
              </a:rPr>
              <a:t>здоровьесберегающей</a:t>
            </a:r>
            <a:r>
              <a:rPr lang="ru-RU" altLang="ru-RU" dirty="0">
                <a:solidFill>
                  <a:srgbClr val="FF0000"/>
                </a:solidFill>
              </a:rPr>
              <a:t> среды, обеспечивающей социальное, психическое и физическое здоровье </a:t>
            </a:r>
            <a:r>
              <a:rPr lang="ru-RU" altLang="ru-RU" dirty="0" smtClean="0">
                <a:solidFill>
                  <a:srgbClr val="FF0000"/>
                </a:solidFill>
              </a:rPr>
              <a:t>обучающихся.</a:t>
            </a:r>
          </a:p>
          <a:p>
            <a:pPr marL="137160" indent="0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137160" indent="0">
              <a:buNone/>
            </a:pPr>
            <a:endParaRPr lang="ru-RU" sz="2600" dirty="0" smtClean="0">
              <a:solidFill>
                <a:srgbClr val="FF0000"/>
              </a:solidFill>
            </a:endParaRPr>
          </a:p>
          <a:p>
            <a:pPr marL="137160" indent="0">
              <a:buNone/>
            </a:pPr>
            <a:r>
              <a:rPr lang="ru-RU" sz="2600" dirty="0" smtClean="0">
                <a:solidFill>
                  <a:srgbClr val="FF0000"/>
                </a:solidFill>
              </a:rPr>
              <a:t>Ст.28 </a:t>
            </a:r>
            <a:r>
              <a:rPr lang="ru-RU" sz="2600" dirty="0">
                <a:solidFill>
                  <a:srgbClr val="FF0000"/>
                </a:solidFill>
              </a:rPr>
              <a:t>ФЗ № 273 часть 3 «К компетенции образовательной организации в установленной сфере деятельности относятся…… создание необходимых условий для охраны и укрепления здоровья….»</a:t>
            </a:r>
          </a:p>
          <a:p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3770" y="1196752"/>
            <a:ext cx="3569556" cy="5202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187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541544" cy="568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222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858218"/>
          </a:xfrm>
        </p:spPr>
        <p:txBody>
          <a:bodyPr>
            <a:noAutofit/>
          </a:bodyPr>
          <a:lstStyle/>
          <a:p>
            <a:pPr algn="l"/>
            <a:r>
              <a:rPr lang="ru-RU" sz="2800" i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Аппаратно-программный комплекс «АРМИС» предназначен для доврачебных  обследований основных систем организма человека и автоматической оценки их состояния с учетом региональных половозрастных норм.</a:t>
            </a:r>
            <a:endParaRPr lang="ru-RU" sz="28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user\Desktop\Немчина рабочие документы\Таганрог МОБУ СОШ№24\DSCF044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08104" y="3789040"/>
            <a:ext cx="3462251" cy="2593571"/>
          </a:xfrm>
        </p:spPr>
      </p:pic>
      <p:sp>
        <p:nvSpPr>
          <p:cNvPr id="5" name="Прямоугольник 4"/>
          <p:cNvSpPr/>
          <p:nvPr/>
        </p:nvSpPr>
        <p:spPr>
          <a:xfrm>
            <a:off x="2051721" y="2420888"/>
            <a:ext cx="3312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Сердечно-сосудистая система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051722" y="3067218"/>
            <a:ext cx="30243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zh-CN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WenQuanYi Micro Hei"/>
                <a:cs typeface="Times New Roman" pitchFamily="18" charset="0"/>
              </a:rPr>
              <a:t>Дыхательная система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07704" y="3645024"/>
            <a:ext cx="31683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zh-CN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WenQuanYi Micro Hei"/>
                <a:cs typeface="Times New Roman" pitchFamily="18" charset="0"/>
              </a:rPr>
              <a:t>Зрительная </a:t>
            </a:r>
            <a:r>
              <a:rPr lang="ru-RU" altLang="zh-CN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WenQuanYi Micro Hei"/>
                <a:cs typeface="Times New Roman" pitchFamily="18" charset="0"/>
              </a:rPr>
              <a:t>система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051722" y="4272320"/>
            <a:ext cx="27363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zh-CN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WenQuanYi Micro Hei" charset="-128"/>
                <a:cs typeface="Times New Roman" pitchFamily="18" charset="0"/>
              </a:rPr>
              <a:t>Слуховая </a:t>
            </a:r>
            <a:r>
              <a:rPr lang="ru-RU" altLang="zh-CN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WenQuanYi Micro Hei" charset="-128"/>
                <a:cs typeface="Times New Roman" pitchFamily="18" charset="0"/>
              </a:rPr>
              <a:t>система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051721" y="5085184"/>
            <a:ext cx="33123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zh-CN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WenQuanYi Micro Hei"/>
                <a:cs typeface="Times New Roman" pitchFamily="18" charset="0"/>
              </a:rPr>
              <a:t>Центральная нервная система</a:t>
            </a:r>
          </a:p>
        </p:txBody>
      </p:sp>
      <p:sp>
        <p:nvSpPr>
          <p:cNvPr id="10" name="Прямоугольник 9"/>
          <p:cNvSpPr/>
          <p:nvPr/>
        </p:nvSpPr>
        <p:spPr>
          <a:xfrm rot="10800000" flipV="1">
            <a:off x="1279262" y="3251884"/>
            <a:ext cx="388843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altLang="zh-CN" b="1" dirty="0">
              <a:solidFill>
                <a:schemeClr val="tx2">
                  <a:lumMod val="50000"/>
                </a:schemeClr>
              </a:solidFill>
              <a:latin typeface="Bookman Old Style" pitchFamily="18" charset="0"/>
              <a:ea typeface="WenQuanYi Micro Hei" charset="-128"/>
              <a:cs typeface="Lohit Hindi" charset="-128"/>
            </a:endParaRPr>
          </a:p>
          <a:p>
            <a:pPr>
              <a:defRPr/>
            </a:pPr>
            <a:endParaRPr lang="ru-RU" altLang="zh-CN" b="1" dirty="0" smtClean="0">
              <a:solidFill>
                <a:schemeClr val="tx2">
                  <a:lumMod val="50000"/>
                </a:schemeClr>
              </a:solidFill>
              <a:latin typeface="Bookman Old Style" pitchFamily="18" charset="0"/>
              <a:ea typeface="WenQuanYi Micro Hei" charset="-128"/>
              <a:cs typeface="Lohit Hindi" charset="-128"/>
            </a:endParaRPr>
          </a:p>
          <a:p>
            <a:pPr>
              <a:defRPr/>
            </a:pPr>
            <a:r>
              <a:rPr lang="ru-RU" altLang="zh-CN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  <a:ea typeface="WenQuanYi Micro Hei" charset="-128"/>
                <a:cs typeface="Lohit Hindi" charset="-128"/>
              </a:rPr>
              <a:t>         </a:t>
            </a:r>
            <a:endParaRPr lang="ru-RU" altLang="zh-CN" b="1" dirty="0">
              <a:solidFill>
                <a:schemeClr val="tx2">
                  <a:lumMod val="50000"/>
                </a:schemeClr>
              </a:solidFill>
              <a:latin typeface="Bookman Old Style" pitchFamily="18" charset="0"/>
              <a:ea typeface="WenQuanYi Micro Hei" charset="-128"/>
              <a:cs typeface="Lohit Hindi" charset="-128"/>
            </a:endParaRPr>
          </a:p>
          <a:p>
            <a:pPr>
              <a:defRPr/>
            </a:pPr>
            <a:endParaRPr lang="ru-RU" altLang="zh-CN" b="1" dirty="0" smtClean="0">
              <a:solidFill>
                <a:schemeClr val="tx2">
                  <a:lumMod val="50000"/>
                </a:schemeClr>
              </a:solidFill>
              <a:latin typeface="Bookman Old Style" pitchFamily="18" charset="0"/>
              <a:ea typeface="WenQuanYi Micro Hei" charset="-128"/>
              <a:cs typeface="Lohit Hindi" charset="-128"/>
            </a:endParaRPr>
          </a:p>
          <a:p>
            <a:pPr>
              <a:defRPr/>
            </a:pPr>
            <a:endParaRPr lang="ru-RU" altLang="zh-CN" b="1" dirty="0" smtClean="0">
              <a:solidFill>
                <a:schemeClr val="tx2">
                  <a:lumMod val="50000"/>
                </a:schemeClr>
              </a:solidFill>
              <a:latin typeface="Bookman Old Style" pitchFamily="18" charset="0"/>
              <a:ea typeface="WenQuanYi Micro Hei" charset="-128"/>
              <a:cs typeface="Lohit Hindi" charset="-128"/>
            </a:endParaRPr>
          </a:p>
          <a:p>
            <a:pPr>
              <a:defRPr/>
            </a:pPr>
            <a:endParaRPr lang="ru-RU" altLang="zh-CN" b="1" dirty="0">
              <a:solidFill>
                <a:schemeClr val="tx2">
                  <a:lumMod val="50000"/>
                </a:schemeClr>
              </a:solidFill>
              <a:latin typeface="Bookman Old Style" pitchFamily="18" charset="0"/>
              <a:ea typeface="WenQuanYi Micro Hei" charset="-128"/>
              <a:cs typeface="Lohit Hindi" charset="-128"/>
            </a:endParaRPr>
          </a:p>
          <a:p>
            <a:pPr>
              <a:defRPr/>
            </a:pPr>
            <a:endParaRPr lang="ru-RU" altLang="zh-CN" b="1" dirty="0" smtClean="0">
              <a:solidFill>
                <a:schemeClr val="tx2">
                  <a:lumMod val="50000"/>
                </a:schemeClr>
              </a:solidFill>
              <a:latin typeface="Bookman Old Style" pitchFamily="18" charset="0"/>
              <a:ea typeface="WenQuanYi Micro Hei" charset="-128"/>
              <a:cs typeface="Lohit Hindi" charset="-128"/>
            </a:endParaRPr>
          </a:p>
          <a:p>
            <a:pPr>
              <a:defRPr/>
            </a:pPr>
            <a:endParaRPr lang="ru-RU" altLang="zh-CN" b="1" dirty="0">
              <a:solidFill>
                <a:schemeClr val="tx2">
                  <a:lumMod val="50000"/>
                </a:schemeClr>
              </a:solidFill>
              <a:latin typeface="Bookman Old Style" pitchFamily="18" charset="0"/>
              <a:ea typeface="WenQuanYi Micro Hei" charset="-128"/>
              <a:cs typeface="Lohit Hindi" charset="-128"/>
            </a:endParaRPr>
          </a:p>
          <a:p>
            <a:pPr>
              <a:defRPr/>
            </a:pPr>
            <a:endParaRPr lang="ru-RU" altLang="zh-CN" b="1" dirty="0" smtClean="0">
              <a:solidFill>
                <a:schemeClr val="tx2">
                  <a:lumMod val="50000"/>
                </a:schemeClr>
              </a:solidFill>
              <a:latin typeface="Bookman Old Style" pitchFamily="18" charset="0"/>
              <a:ea typeface="WenQuanYi Micro Hei" charset="-128"/>
              <a:cs typeface="Lohit Hindi" charset="-128"/>
            </a:endParaRPr>
          </a:p>
          <a:p>
            <a:pPr>
              <a:defRPr/>
            </a:pPr>
            <a:endParaRPr lang="ru-RU" altLang="zh-CN" b="1" dirty="0">
              <a:solidFill>
                <a:schemeClr val="tx2">
                  <a:lumMod val="50000"/>
                </a:schemeClr>
              </a:solidFill>
              <a:latin typeface="Bookman Old Style" pitchFamily="18" charset="0"/>
              <a:ea typeface="WenQuanYi Micro Hei" charset="-128"/>
              <a:cs typeface="Lohit Hindi" charset="-128"/>
            </a:endParaRPr>
          </a:p>
          <a:p>
            <a:pPr>
              <a:defRPr/>
            </a:pPr>
            <a:r>
              <a:rPr lang="ru-RU" altLang="zh-CN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  <a:ea typeface="WenQuanYi Micro Hei" charset="-128"/>
                <a:cs typeface="Lohit Hindi" charset="-128"/>
              </a:rPr>
              <a:t>         </a:t>
            </a:r>
            <a:r>
              <a:rPr lang="ru-RU" altLang="zh-CN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WenQuanYi Micro Hei" charset="-128"/>
                <a:cs typeface="Times New Roman" pitchFamily="18" charset="0"/>
              </a:rPr>
              <a:t>Физическое </a:t>
            </a:r>
            <a:r>
              <a:rPr lang="ru-RU" altLang="zh-CN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WenQuanYi Micro Hei" charset="-128"/>
                <a:cs typeface="Times New Roman" pitchFamily="18" charset="0"/>
              </a:rPr>
              <a:t>развитие</a:t>
            </a: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314" y="2610286"/>
            <a:ext cx="320675" cy="3175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410" y="3067219"/>
            <a:ext cx="371475" cy="3905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314" y="3624625"/>
            <a:ext cx="357188" cy="37623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257" y="4283155"/>
            <a:ext cx="382588" cy="3905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37" y="5085184"/>
            <a:ext cx="349250" cy="3556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335" y="5852437"/>
            <a:ext cx="425450" cy="4508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172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ru-RU" sz="3200" i="1" cap="all" dirty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Законодательно-нормативное </a:t>
            </a:r>
            <a:br>
              <a:rPr lang="ru-RU" sz="3200" i="1" cap="all" dirty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i="1" cap="all" dirty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обеспечение проекта</a:t>
            </a:r>
            <a:br>
              <a:rPr lang="ru-RU" sz="3200" i="1" cap="all" dirty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2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alt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Императивные:</a:t>
            </a:r>
          </a:p>
          <a:p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1. Программа стабилизации и развития образования в Ростовской области.</a:t>
            </a:r>
          </a:p>
          <a:p>
            <a:r>
              <a:rPr lang="ru-RU" alt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Нормативно-правовые:</a:t>
            </a:r>
          </a:p>
          <a:p>
            <a:pPr algn="just">
              <a:lnSpc>
                <a:spcPct val="115000"/>
              </a:lnSpc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1. Федеральный закон  «Об образовании в РФ» № 273-ФЗ от 29.12.2012 г.</a:t>
            </a:r>
          </a:p>
          <a:p>
            <a:pPr algn="just">
              <a:lnSpc>
                <a:spcPct val="115000"/>
              </a:lnSpc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2. Законы Ростовской области:</a:t>
            </a:r>
          </a:p>
          <a:p>
            <a:pPr algn="just">
              <a:lnSpc>
                <a:spcPct val="115000"/>
              </a:lnSpc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   «Об образовании», «О здравоохранении».</a:t>
            </a:r>
          </a:p>
          <a:p>
            <a:pPr algn="just">
              <a:lnSpc>
                <a:spcPct val="115000"/>
              </a:lnSpc>
            </a:pPr>
            <a:r>
              <a:rPr lang="ru-RU" alt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Национальная образовательная инициатива «Наша новая школа» (утверждена президентом РФ от 04.02.2010 г № Пр-271)</a:t>
            </a:r>
          </a:p>
          <a:p>
            <a:pPr algn="just">
              <a:lnSpc>
                <a:spcPct val="115000"/>
              </a:lnSpc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altLang="ru-RU" dirty="0" err="1"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2.4.2. 2821-10 требования к условиям организации обучения в ОУ от 29.12.2010г. № 189.</a:t>
            </a:r>
          </a:p>
          <a:p>
            <a:pPr algn="just">
              <a:lnSpc>
                <a:spcPct val="115000"/>
              </a:lnSpc>
            </a:pPr>
            <a:r>
              <a:rPr lang="ru-RU" altLang="ru-RU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Calibri" pitchFamily="34" charset="0"/>
              </a:rPr>
              <a:t>Локальные акты:</a:t>
            </a:r>
          </a:p>
          <a:p>
            <a:pPr algn="just">
              <a:lnSpc>
                <a:spcPct val="115000"/>
              </a:lnSpc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1. Программа по формированию здорового безопасного образа жизни «Здоровье – это жизнь» МБОУ  СОШ.</a:t>
            </a:r>
          </a:p>
          <a:p>
            <a:pPr algn="just">
              <a:lnSpc>
                <a:spcPct val="115000"/>
              </a:lnSpc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2. Программа развития МБОУ  СОШ.</a:t>
            </a:r>
          </a:p>
          <a:p>
            <a:pPr algn="just">
              <a:lnSpc>
                <a:spcPct val="115000"/>
              </a:lnSpc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3. Устав МБОУ СОШ.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8435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solidFill>
                  <a:srgbClr val="FF0000"/>
                </a:solidFill>
                <a:latin typeface="+mn-lt"/>
              </a:rPr>
              <a:t>Ожидаемые результаты</a:t>
            </a:r>
            <a:endParaRPr lang="ru-RU" sz="40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r>
              <a:rPr lang="ru-RU" dirty="0">
                <a:solidFill>
                  <a:srgbClr val="FF0000"/>
                </a:solidFill>
              </a:rPr>
              <a:t>Повышение мотивации к здоровому образу жизни; осознанное отношение выпускников к состоянию здоровья, как фактору успеха на этапе социализации в жизни;</a:t>
            </a:r>
          </a:p>
          <a:p>
            <a:pPr marL="137160" indent="0">
              <a:buNone/>
            </a:pPr>
            <a:r>
              <a:rPr lang="ru-RU" dirty="0">
                <a:solidFill>
                  <a:srgbClr val="FF0000"/>
                </a:solidFill>
              </a:rPr>
              <a:t>Снижение заболеваемости  участников образовательного процесса;</a:t>
            </a:r>
          </a:p>
          <a:p>
            <a:pPr marL="137160" indent="0">
              <a:buNone/>
            </a:pPr>
            <a:r>
              <a:rPr lang="ru-RU" dirty="0">
                <a:solidFill>
                  <a:srgbClr val="FF0000"/>
                </a:solidFill>
              </a:rPr>
              <a:t>Повышение показателей «уровня здоровья» участников проекта;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31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88024" y="5373216"/>
            <a:ext cx="4211960" cy="1368152"/>
          </a:xfrm>
        </p:spPr>
        <p:txBody>
          <a:bodyPr>
            <a:normAutofit fontScale="32500" lnSpcReduction="20000"/>
          </a:bodyPr>
          <a:lstStyle/>
          <a:p>
            <a:pPr marL="137160" indent="0" eaLnBrk="0" hangingPunct="0">
              <a:buNone/>
            </a:pPr>
            <a:r>
              <a:rPr lang="ru-RU" sz="4000" b="1" i="1" dirty="0">
                <a:solidFill>
                  <a:srgbClr val="FF0000"/>
                </a:solidFill>
              </a:rPr>
              <a:t>Два мира есть у человека:</a:t>
            </a:r>
          </a:p>
          <a:p>
            <a:pPr marL="137160" indent="0" eaLnBrk="0" hangingPunct="0">
              <a:buNone/>
            </a:pPr>
            <a:r>
              <a:rPr lang="ru-RU" sz="4000" b="1" i="1" dirty="0">
                <a:solidFill>
                  <a:srgbClr val="FF0000"/>
                </a:solidFill>
              </a:rPr>
              <a:t>Один, который нас творил,</a:t>
            </a:r>
          </a:p>
          <a:p>
            <a:pPr marL="137160" indent="0" eaLnBrk="0" hangingPunct="0">
              <a:buNone/>
            </a:pPr>
            <a:r>
              <a:rPr lang="ru-RU" sz="4000" b="1" i="1" dirty="0">
                <a:solidFill>
                  <a:srgbClr val="FF0000"/>
                </a:solidFill>
              </a:rPr>
              <a:t>Другой, который мы до века</a:t>
            </a:r>
          </a:p>
          <a:p>
            <a:pPr marL="137160" indent="0" eaLnBrk="0" hangingPunct="0">
              <a:buNone/>
            </a:pPr>
            <a:r>
              <a:rPr lang="ru-RU" sz="4000" b="1" i="1" dirty="0">
                <a:solidFill>
                  <a:srgbClr val="FF0000"/>
                </a:solidFill>
              </a:rPr>
              <a:t>Творим по мере наших сил</a:t>
            </a:r>
          </a:p>
          <a:p>
            <a:pPr eaLnBrk="0" hangingPunct="0"/>
            <a:endParaRPr lang="ru-RU" sz="4000" b="1" i="1" dirty="0">
              <a:solidFill>
                <a:srgbClr val="00B0F0"/>
              </a:solidFill>
            </a:endParaRPr>
          </a:p>
          <a:p>
            <a:pPr marL="137160" indent="0" eaLnBrk="0" hangingPunct="0">
              <a:buNone/>
            </a:pPr>
            <a:r>
              <a:rPr lang="ru-RU" sz="4000" b="1" i="1" dirty="0" smtClean="0">
                <a:solidFill>
                  <a:srgbClr val="00B0F0"/>
                </a:solidFill>
              </a:rPr>
              <a:t>                  </a:t>
            </a:r>
            <a:r>
              <a:rPr lang="ru-RU" sz="4000" b="1" i="1" dirty="0" err="1">
                <a:solidFill>
                  <a:srgbClr val="FF0000"/>
                </a:solidFill>
              </a:rPr>
              <a:t>Н.А.Заболоцкий</a:t>
            </a:r>
            <a:endParaRPr lang="ru-RU" sz="4000" b="1" i="1" dirty="0">
              <a:solidFill>
                <a:srgbClr val="FF0000"/>
              </a:solidFill>
            </a:endParaRPr>
          </a:p>
          <a:p>
            <a:endParaRPr lang="ru-RU" dirty="0"/>
          </a:p>
        </p:txBody>
      </p:sp>
      <p:pic>
        <p:nvPicPr>
          <p:cNvPr id="6148" name="Picture 4" descr="C:\Users\Оксана Викторовна\Desktop\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09820">
            <a:off x="446964" y="490299"/>
            <a:ext cx="7446135" cy="4950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2769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157</TotalTime>
  <Words>281</Words>
  <Application>Microsoft Office PowerPoint</Application>
  <PresentationFormat>Экран (4:3)</PresentationFormat>
  <Paragraphs>52</Paragraphs>
  <Slides>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Апекс</vt:lpstr>
      <vt:lpstr>Диаграмма Microsoft Excel</vt:lpstr>
      <vt:lpstr>   Формирование  здоровьесберегающего  образовательного пространства  в условиях реализации федерального закона  «Об образовании в РФ» </vt:lpstr>
      <vt:lpstr>Презентация PowerPoint</vt:lpstr>
      <vt:lpstr>  Факторы, формирующие здоровье ребенка  </vt:lpstr>
      <vt:lpstr>Цель проекта: </vt:lpstr>
      <vt:lpstr>Презентация PowerPoint</vt:lpstr>
      <vt:lpstr>Аппаратно-программный комплекс «АРМИС» предназначен для доврачебных  обследований основных систем организма человека и автоматической оценки их состояния с учетом региональных половозрастных норм.</vt:lpstr>
      <vt:lpstr>Законодательно-нормативное  обеспечение проекта </vt:lpstr>
      <vt:lpstr>Ожидаемые результаты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Оксана Викторовна</dc:creator>
  <cp:lastModifiedBy>Оксана Викторовна</cp:lastModifiedBy>
  <cp:revision>11</cp:revision>
  <dcterms:created xsi:type="dcterms:W3CDTF">2016-09-03T15:25:41Z</dcterms:created>
  <dcterms:modified xsi:type="dcterms:W3CDTF">2016-09-20T19:24:00Z</dcterms:modified>
</cp:coreProperties>
</file>