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6" y="-6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533376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85800" y="4296600"/>
            <a:ext cx="533376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3419280" y="429660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85800" y="429660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2489400" y="219456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4292640" y="219456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4292640" y="429660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2489400" y="429660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685800" y="429660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subTitle"/>
          </p:nvPr>
        </p:nvSpPr>
        <p:spPr>
          <a:xfrm>
            <a:off x="685800" y="2194560"/>
            <a:ext cx="5333760" cy="4023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533376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subTitle"/>
          </p:nvPr>
        </p:nvSpPr>
        <p:spPr>
          <a:xfrm>
            <a:off x="2895480" y="764280"/>
            <a:ext cx="8610120" cy="5993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685800" y="429660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685800" y="2194560"/>
            <a:ext cx="5333760" cy="4023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3419280" y="429660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685800" y="4296600"/>
            <a:ext cx="533376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533376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85800" y="4296600"/>
            <a:ext cx="533376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3419280" y="429660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685800" y="429660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2489400" y="219456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4292640" y="219456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body"/>
          </p:nvPr>
        </p:nvSpPr>
        <p:spPr>
          <a:xfrm>
            <a:off x="4292640" y="429660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3" name="PlaceHolder 6"/>
          <p:cNvSpPr>
            <a:spLocks noGrp="1"/>
          </p:cNvSpPr>
          <p:nvPr>
            <p:ph type="body"/>
          </p:nvPr>
        </p:nvSpPr>
        <p:spPr>
          <a:xfrm>
            <a:off x="2489400" y="429660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4" name="PlaceHolder 7"/>
          <p:cNvSpPr>
            <a:spLocks noGrp="1"/>
          </p:cNvSpPr>
          <p:nvPr>
            <p:ph type="body"/>
          </p:nvPr>
        </p:nvSpPr>
        <p:spPr>
          <a:xfrm>
            <a:off x="685800" y="429660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subTitle"/>
          </p:nvPr>
        </p:nvSpPr>
        <p:spPr>
          <a:xfrm>
            <a:off x="685800" y="2194560"/>
            <a:ext cx="5333760" cy="4023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533376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533376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subTitle"/>
          </p:nvPr>
        </p:nvSpPr>
        <p:spPr>
          <a:xfrm>
            <a:off x="2895480" y="764280"/>
            <a:ext cx="8610120" cy="5993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685800" y="429660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419280" y="429660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685800" y="4296600"/>
            <a:ext cx="533376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533376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685800" y="4296600"/>
            <a:ext cx="533376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3419280" y="429660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685800" y="429660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2489400" y="219456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4" name="PlaceHolder 4"/>
          <p:cNvSpPr>
            <a:spLocks noGrp="1"/>
          </p:cNvSpPr>
          <p:nvPr>
            <p:ph type="body"/>
          </p:nvPr>
        </p:nvSpPr>
        <p:spPr>
          <a:xfrm>
            <a:off x="4292640" y="219456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5" name="PlaceHolder 5"/>
          <p:cNvSpPr>
            <a:spLocks noGrp="1"/>
          </p:cNvSpPr>
          <p:nvPr>
            <p:ph type="body"/>
          </p:nvPr>
        </p:nvSpPr>
        <p:spPr>
          <a:xfrm>
            <a:off x="4292640" y="429660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6" name="PlaceHolder 6"/>
          <p:cNvSpPr>
            <a:spLocks noGrp="1"/>
          </p:cNvSpPr>
          <p:nvPr>
            <p:ph type="body"/>
          </p:nvPr>
        </p:nvSpPr>
        <p:spPr>
          <a:xfrm>
            <a:off x="2489400" y="429660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7" name="PlaceHolder 7"/>
          <p:cNvSpPr>
            <a:spLocks noGrp="1"/>
          </p:cNvSpPr>
          <p:nvPr>
            <p:ph type="body"/>
          </p:nvPr>
        </p:nvSpPr>
        <p:spPr>
          <a:xfrm>
            <a:off x="685800" y="4296600"/>
            <a:ext cx="17172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2895480" y="764280"/>
            <a:ext cx="8610120" cy="5993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685800" y="429660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4023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3419280" y="429660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3419280" y="2194560"/>
            <a:ext cx="260280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685800" y="4296600"/>
            <a:ext cx="5333760" cy="1919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/>
          <p:nvPr/>
        </p:nvPicPr>
        <p:blipFill>
          <a:blip r:embed="rId14"/>
          <a:stretch/>
        </p:blipFill>
        <p:spPr>
          <a:xfrm>
            <a:off x="0" y="0"/>
            <a:ext cx="12191760" cy="1441080"/>
          </a:xfrm>
          <a:prstGeom prst="rect">
            <a:avLst/>
          </a:prstGeom>
          <a:ln>
            <a:noFill/>
          </a:ln>
        </p:spPr>
      </p:pic>
      <p:pic>
        <p:nvPicPr>
          <p:cNvPr id="8" name="Picture 7"/>
          <p:cNvPicPr/>
          <p:nvPr/>
        </p:nvPicPr>
        <p:blipFill>
          <a:blip r:embed="rId15"/>
          <a:stretch/>
        </p:blipFill>
        <p:spPr>
          <a:xfrm>
            <a:off x="0" y="4375080"/>
            <a:ext cx="12191760" cy="2482560"/>
          </a:xfrm>
          <a:prstGeom prst="rect">
            <a:avLst/>
          </a:prstGeom>
          <a:ln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371600" y="1803240"/>
            <a:ext cx="9448560" cy="182484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6000" b="0" strike="noStrike" cap="all" spc="-1">
                <a:solidFill>
                  <a:srgbClr val="000000"/>
                </a:solidFill>
                <a:latin typeface="Century Gothic"/>
              </a:rPr>
              <a:t>Образец заголовка</a:t>
            </a:r>
            <a:endParaRPr lang="en-US" sz="60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dt"/>
          </p:nvPr>
        </p:nvSpPr>
        <p:spPr>
          <a:xfrm>
            <a:off x="7909560" y="4314240"/>
            <a:ext cx="2910600" cy="37440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35ABE394-4220-44F7-994F-896F196FFBC1}" type="datetime">
              <a:rPr lang="ru-RU" sz="1050" b="0" strike="noStrike" spc="-1">
                <a:solidFill>
                  <a:srgbClr val="8B8B8B"/>
                </a:solidFill>
                <a:latin typeface="Century Gothic"/>
              </a:rPr>
              <a:pPr algn="r">
                <a:lnSpc>
                  <a:spcPct val="100000"/>
                </a:lnSpc>
              </a:pPr>
              <a:t>02.01.2006</a:t>
            </a:fld>
            <a:endParaRPr lang="ru-RU" sz="1050" b="0" strike="noStrike" spc="-1"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/>
          </p:nvPr>
        </p:nvSpPr>
        <p:spPr>
          <a:xfrm>
            <a:off x="1371600" y="4323960"/>
            <a:ext cx="640044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/>
          </p:nvPr>
        </p:nvSpPr>
        <p:spPr>
          <a:xfrm>
            <a:off x="8077320" y="143100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4C4925B9-8CE1-46CB-A592-5F6A4233567E}" type="slidenum">
              <a:rPr lang="ru-RU" sz="1050" b="0" strike="noStrike" spc="-1">
                <a:solidFill>
                  <a:srgbClr val="8B8B8B"/>
                </a:solidFill>
                <a:latin typeface="Century Gothic"/>
              </a:rPr>
              <a:pPr algn="r">
                <a:lnSpc>
                  <a:spcPct val="100000"/>
                </a:lnSpc>
              </a:pPr>
              <a:t>‹#›</a:t>
            </a:fld>
            <a:endParaRPr lang="ru-RU" sz="1050" b="0" strike="noStrike" spc="-1"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entury Gothic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600" b="0" strike="noStrike" spc="-1">
                <a:solidFill>
                  <a:srgbClr val="000000"/>
                </a:solidFill>
                <a:latin typeface="Century Gothic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latin typeface="Century Gothic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entury Gothic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entury Gothic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entury Gothic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7"/>
          <p:cNvPicPr/>
          <p:nvPr/>
        </p:nvPicPr>
        <p:blipFill>
          <a:blip r:embed="rId14"/>
          <a:stretch/>
        </p:blipFill>
        <p:spPr>
          <a:xfrm>
            <a:off x="0" y="0"/>
            <a:ext cx="12191760" cy="1441080"/>
          </a:xfrm>
          <a:prstGeom prst="rect">
            <a:avLst/>
          </a:prstGeom>
          <a:ln>
            <a:noFill/>
          </a:ln>
        </p:spPr>
      </p:pic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sz="4000" b="0" strike="noStrike" cap="all" spc="-1">
                <a:solidFill>
                  <a:srgbClr val="000000"/>
                </a:solidFill>
                <a:latin typeface="Century Gothic"/>
              </a:rPr>
              <a:t>Образец заголовка</a:t>
            </a:r>
            <a:endParaRPr lang="en-US" sz="40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10820160" cy="4023720"/>
          </a:xfrm>
          <a:prstGeom prst="rect">
            <a:avLst/>
          </a:prstGeom>
        </p:spPr>
        <p:txBody>
          <a:bodyPr/>
          <a:lstStyle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Образец текста</a:t>
            </a:r>
          </a:p>
          <a:p>
            <a:pPr marL="685800" lvl="1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rgbClr val="000000"/>
                </a:solidFill>
                <a:latin typeface="Century Gothic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000000"/>
                </a:solidFill>
                <a:latin typeface="Century Gothic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>
                <a:solidFill>
                  <a:srgbClr val="000000"/>
                </a:solidFill>
                <a:latin typeface="Century Gothic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>
                <a:solidFill>
                  <a:srgbClr val="000000"/>
                </a:solidFill>
                <a:latin typeface="Century Gothic"/>
              </a:rPr>
              <a:t>Пятый уровень</a:t>
            </a:r>
          </a:p>
        </p:txBody>
      </p:sp>
      <p:sp>
        <p:nvSpPr>
          <p:cNvPr id="46" name="PlaceHolder 3"/>
          <p:cNvSpPr>
            <a:spLocks noGrp="1"/>
          </p:cNvSpPr>
          <p:nvPr>
            <p:ph type="dt"/>
          </p:nvPr>
        </p:nvSpPr>
        <p:spPr>
          <a:xfrm>
            <a:off x="8595360" y="6356520"/>
            <a:ext cx="291060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56187494-4572-4CD5-A596-3CF1B0096838}" type="datetime">
              <a:rPr lang="ru-RU" sz="1050" b="0" strike="noStrike" spc="-1">
                <a:solidFill>
                  <a:srgbClr val="8B8B8B"/>
                </a:solidFill>
                <a:latin typeface="Century Gothic"/>
              </a:rPr>
              <a:pPr algn="r">
                <a:lnSpc>
                  <a:spcPct val="100000"/>
                </a:lnSpc>
              </a:pPr>
              <a:t>02.01.2006</a:t>
            </a:fld>
            <a:endParaRPr lang="ru-RU" sz="1050" b="0" strike="noStrike" spc="-1">
              <a:latin typeface="Times New Roman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ftr"/>
          </p:nvPr>
        </p:nvSpPr>
        <p:spPr>
          <a:xfrm>
            <a:off x="685800" y="6355800"/>
            <a:ext cx="777204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sldNum"/>
          </p:nvPr>
        </p:nvSpPr>
        <p:spPr>
          <a:xfrm>
            <a:off x="8763120" y="38088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D17FA4A4-4700-4113-A720-5DB10270A70C}" type="slidenum">
              <a:rPr lang="ru-RU" sz="1050" b="0" strike="noStrike" spc="-1">
                <a:solidFill>
                  <a:srgbClr val="8B8B8B"/>
                </a:solidFill>
                <a:latin typeface="Century Gothic"/>
              </a:rPr>
              <a:pPr algn="r">
                <a:lnSpc>
                  <a:spcPct val="100000"/>
                </a:lnSpc>
              </a:pPr>
              <a:t>‹#›</a:t>
            </a:fld>
            <a:endParaRPr lang="ru-RU" sz="105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7"/>
          <p:cNvPicPr/>
          <p:nvPr/>
        </p:nvPicPr>
        <p:blipFill>
          <a:blip r:embed="rId14"/>
          <a:stretch/>
        </p:blipFill>
        <p:spPr>
          <a:xfrm>
            <a:off x="0" y="0"/>
            <a:ext cx="12191760" cy="1441080"/>
          </a:xfrm>
          <a:prstGeom prst="rect">
            <a:avLst/>
          </a:prstGeom>
          <a:ln>
            <a:noFill/>
          </a:ln>
        </p:spPr>
      </p:pic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2895480" y="764280"/>
            <a:ext cx="8610120" cy="129276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sz="4000" b="0" strike="noStrike" cap="all" spc="-1">
                <a:solidFill>
                  <a:srgbClr val="000000"/>
                </a:solidFill>
                <a:latin typeface="Century Gothic"/>
              </a:rPr>
              <a:t>Образец заголовка</a:t>
            </a:r>
            <a:endParaRPr lang="en-US" sz="40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685800" y="2194560"/>
            <a:ext cx="5333760" cy="4023720"/>
          </a:xfrm>
          <a:prstGeom prst="rect">
            <a:avLst/>
          </a:prstGeom>
        </p:spPr>
        <p:txBody>
          <a:bodyPr/>
          <a:lstStyle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Образец текста</a:t>
            </a:r>
          </a:p>
          <a:p>
            <a:pPr marL="685800" lvl="1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rgbClr val="000000"/>
                </a:solidFill>
                <a:latin typeface="Century Gothic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000000"/>
                </a:solidFill>
                <a:latin typeface="Century Gothic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>
                <a:solidFill>
                  <a:srgbClr val="000000"/>
                </a:solidFill>
                <a:latin typeface="Century Gothic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>
                <a:solidFill>
                  <a:srgbClr val="000000"/>
                </a:solidFill>
                <a:latin typeface="Century Gothic"/>
              </a:rPr>
              <a:t>Пятый уровень</a:t>
            </a: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6172200" y="2194560"/>
            <a:ext cx="5333760" cy="4023720"/>
          </a:xfrm>
          <a:prstGeom prst="rect">
            <a:avLst/>
          </a:prstGeom>
        </p:spPr>
        <p:txBody>
          <a:bodyPr/>
          <a:lstStyle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Образец текста</a:t>
            </a:r>
          </a:p>
          <a:p>
            <a:pPr marL="685800" lvl="1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rgbClr val="000000"/>
                </a:solidFill>
                <a:latin typeface="Century Gothic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000000"/>
                </a:solidFill>
                <a:latin typeface="Century Gothic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>
                <a:solidFill>
                  <a:srgbClr val="000000"/>
                </a:solidFill>
                <a:latin typeface="Century Gothic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>
                <a:solidFill>
                  <a:srgbClr val="000000"/>
                </a:solidFill>
                <a:latin typeface="Century Gothic"/>
              </a:rPr>
              <a:t>Пятый уровень</a:t>
            </a:r>
          </a:p>
        </p:txBody>
      </p:sp>
      <p:sp>
        <p:nvSpPr>
          <p:cNvPr id="89" name="PlaceHolder 4"/>
          <p:cNvSpPr>
            <a:spLocks noGrp="1"/>
          </p:cNvSpPr>
          <p:nvPr>
            <p:ph type="dt"/>
          </p:nvPr>
        </p:nvSpPr>
        <p:spPr>
          <a:xfrm>
            <a:off x="8595360" y="6356520"/>
            <a:ext cx="291060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8C183D82-D045-4A52-9ADB-071E469405B9}" type="datetime">
              <a:rPr lang="ru-RU" sz="1050" b="0" strike="noStrike" spc="-1">
                <a:solidFill>
                  <a:srgbClr val="8B8B8B"/>
                </a:solidFill>
                <a:latin typeface="Century Gothic"/>
              </a:rPr>
              <a:pPr algn="r">
                <a:lnSpc>
                  <a:spcPct val="100000"/>
                </a:lnSpc>
              </a:pPr>
              <a:t>02.01.2006</a:t>
            </a:fld>
            <a:endParaRPr lang="ru-RU" sz="1050" b="0" strike="noStrike" spc="-1">
              <a:latin typeface="Times New Roman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ftr"/>
          </p:nvPr>
        </p:nvSpPr>
        <p:spPr>
          <a:xfrm>
            <a:off x="685800" y="6355800"/>
            <a:ext cx="777204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91" name="PlaceHolder 6"/>
          <p:cNvSpPr>
            <a:spLocks noGrp="1"/>
          </p:cNvSpPr>
          <p:nvPr>
            <p:ph type="sldNum"/>
          </p:nvPr>
        </p:nvSpPr>
        <p:spPr>
          <a:xfrm>
            <a:off x="8763120" y="38088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DCFD3C95-C7F5-4FFD-9A2E-BB3CE741FD20}" type="slidenum">
              <a:rPr lang="ru-RU" sz="1050" b="0" strike="noStrike" spc="-1">
                <a:solidFill>
                  <a:srgbClr val="8B8B8B"/>
                </a:solidFill>
                <a:latin typeface="Century Gothic"/>
              </a:rPr>
              <a:pPr algn="r">
                <a:lnSpc>
                  <a:spcPct val="100000"/>
                </a:lnSpc>
              </a:pPr>
              <a:t>‹#›</a:t>
            </a:fld>
            <a:endParaRPr lang="ru-RU" sz="105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1371600" y="1725840"/>
            <a:ext cx="9448560" cy="24724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t/>
            </a:r>
            <a:br/>
            <a:r>
              <a:rPr lang="en-US" sz="3600" b="1" strike="noStrike" cap="all" spc="-1">
                <a:solidFill>
                  <a:srgbClr val="C00000"/>
                </a:solidFill>
                <a:latin typeface="Century Gothic"/>
              </a:rPr>
              <a:t>«Выявление обучающихся группы суицидального риска и находящихся в кризисном состоянии»</a:t>
            </a:r>
            <a:r>
              <a:t/>
            </a:r>
            <a:br/>
            <a:endParaRPr lang="en-US" sz="36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9" name="TextShape 2"/>
          <p:cNvSpPr txBox="1"/>
          <p:nvPr/>
        </p:nvSpPr>
        <p:spPr>
          <a:xfrm>
            <a:off x="1371600" y="3940920"/>
            <a:ext cx="9448560" cy="7207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lang="ru-RU" sz="2000" b="0" strike="noStrike" spc="-1">
                <a:solidFill>
                  <a:srgbClr val="000000"/>
                </a:solidFill>
                <a:latin typeface="Century Gothic"/>
              </a:rPr>
              <a:t>Семинар для педагогов образовательной организации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Shape 1"/>
          <p:cNvSpPr txBox="1"/>
          <p:nvPr/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en-US" sz="1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54" name="TextShape 2"/>
          <p:cNvSpPr txBox="1"/>
          <p:nvPr/>
        </p:nvSpPr>
        <p:spPr>
          <a:xfrm>
            <a:off x="685800" y="2194560"/>
            <a:ext cx="10820160" cy="40237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2800" b="1" i="1" strike="noStrike" cap="all" spc="-1">
                <a:solidFill>
                  <a:srgbClr val="C00000"/>
                </a:solidFill>
                <a:latin typeface="Century Gothic"/>
              </a:rPr>
              <a:t>Из анализа суицидов и суицидальных попыток в Ростовской области</a:t>
            </a:r>
            <a:endParaRPr lang="en-US" sz="28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31" name="TextShape 2"/>
          <p:cNvSpPr txBox="1"/>
          <p:nvPr/>
        </p:nvSpPr>
        <p:spPr>
          <a:xfrm>
            <a:off x="685800" y="2194560"/>
            <a:ext cx="10820160" cy="40237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2500"/>
          </a:bodyPr>
          <a:lstStyle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в 2017 году  совершено 20 суицидов детей и подростков и 24 суицидальных попытки; в 2018 году: 15 суицидов и 35 суицидальных попыток;</a:t>
            </a: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мальчики чаще совершают суицид (60% от общего числа суицидов детей и подростков), чем девочки (40%); девочки чаще совершают суицидальные попытки (70%), чем мальчики (30%);</a:t>
            </a: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самый «опасный» возраст - 13,15,17 лет;</a:t>
            </a: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наибольшее количество несчастных случаев с несовершеннолетними в 2018 году произошло  зимой (наиболее депрессивное время года);</a:t>
            </a: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причинами в 42-48% случаев явились нарушения детско-родительских взаимоотношений; далее следует: расставание с близким человеком, депрессивные состояния, неустановленные причины.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Shape 1"/>
          <p:cNvSpPr txBox="1"/>
          <p:nvPr/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3200" b="1" i="1" strike="noStrike" cap="all" spc="-1">
                <a:solidFill>
                  <a:srgbClr val="C4220D"/>
                </a:solidFill>
                <a:latin typeface="Century Gothic"/>
              </a:rPr>
              <a:t>Причины суицида детей и подростков</a:t>
            </a:r>
            <a:endParaRPr lang="en-US" sz="3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33" name="TextShape 2"/>
          <p:cNvSpPr txBox="1"/>
          <p:nvPr/>
        </p:nvSpPr>
        <p:spPr>
          <a:xfrm>
            <a:off x="685800" y="2194560"/>
            <a:ext cx="10820160" cy="40237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1" strike="noStrike" spc="-1">
                <a:solidFill>
                  <a:srgbClr val="000000"/>
                </a:solidFill>
                <a:latin typeface="Century Gothic"/>
              </a:rPr>
              <a:t>Семейное  неблагополучие, </a:t>
            </a:r>
            <a:r>
              <a:rPr lang="en-US" sz="2000" b="0" strike="noStrike" spc="-1">
                <a:solidFill>
                  <a:srgbClr val="000000"/>
                </a:solidFill>
                <a:latin typeface="Century Gothic"/>
              </a:rPr>
              <a:t>если оно действует в ярко выраженной и пролонгированной форме. Например, алкоголизация родителей, невыполнение или искажение воспитательной функции в семье отца, нарушение отношений вследствие психиатрического заболевания родителя и т.п.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1" strike="noStrike" spc="-1">
                <a:solidFill>
                  <a:srgbClr val="000000"/>
                </a:solidFill>
                <a:latin typeface="Century Gothic"/>
              </a:rPr>
              <a:t>Травматические факторы</a:t>
            </a:r>
            <a:r>
              <a:rPr lang="en-US" sz="2000" b="0" strike="noStrike" spc="-1">
                <a:solidFill>
                  <a:srgbClr val="000000"/>
                </a:solidFill>
                <a:latin typeface="Century Gothic"/>
              </a:rPr>
              <a:t> - это экстраординарные события, которые вызывают сильное психологическое напряжение, приводящее к дезадаптации. Например, ранняя незапланированная беременность подростков в ситуации отсутствия психологической поддержки со стороны родителей и т.п.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1" strike="noStrike" spc="-1">
                <a:solidFill>
                  <a:srgbClr val="000000"/>
                </a:solidFill>
                <a:latin typeface="Century Gothic"/>
              </a:rPr>
              <a:t>Психопатологические факторы</a:t>
            </a:r>
            <a:r>
              <a:rPr lang="en-US" sz="2000" b="0" strike="noStrike" spc="-1">
                <a:solidFill>
                  <a:srgbClr val="000000"/>
                </a:solidFill>
                <a:latin typeface="Century Gothic"/>
              </a:rPr>
              <a:t> - когда развитие суицидальности обусловлено различными психотическими проявлениями (бред, галлюцинации) или резкой декомпенсацией психопатии и т.п.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US" sz="20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Shape 1"/>
          <p:cNvSpPr txBox="1"/>
          <p:nvPr/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sz="4000" b="1" i="1" strike="noStrike" cap="all" spc="-1">
                <a:solidFill>
                  <a:srgbClr val="C00000"/>
                </a:solidFill>
                <a:latin typeface="Century Gothic"/>
              </a:rPr>
              <a:t>Какие дети/подростки чаще подвержены суициду</a:t>
            </a:r>
            <a:endParaRPr lang="en-US" sz="40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35" name="TextShape 2"/>
          <p:cNvSpPr txBox="1"/>
          <p:nvPr/>
        </p:nvSpPr>
        <p:spPr>
          <a:xfrm>
            <a:off x="685800" y="2194560"/>
            <a:ext cx="10820160" cy="40237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36" name="CustomShape 3"/>
          <p:cNvSpPr/>
          <p:nvPr/>
        </p:nvSpPr>
        <p:spPr>
          <a:xfrm>
            <a:off x="244800" y="2057400"/>
            <a:ext cx="3734640" cy="4574880"/>
          </a:xfrm>
          <a:prstGeom prst="verticalScroll">
            <a:avLst>
              <a:gd name="adj" fmla="val 12500"/>
            </a:avLst>
          </a:prstGeom>
          <a:solidFill>
            <a:schemeClr val="accent3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i="1" strike="noStrike" spc="-1">
                <a:solidFill>
                  <a:srgbClr val="333399"/>
                </a:solidFill>
                <a:latin typeface="Century Gothic"/>
              </a:rPr>
              <a:t>Внешний вид и поведение</a:t>
            </a: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 Тоскливое выражение лица (скорбная мимика)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Гипомимия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Амимия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Тихий монотонный голос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Замедленная речь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Краткость ответов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Отсутствие ответов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Ускоренная экспрессивная речь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Патетические интонации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Причитания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Склонность к нытью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Общая двигательная заторможенность, бездеятельность,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Двигательное возбуждение 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400" b="0" strike="noStrike" spc="-1">
              <a:latin typeface="Arial"/>
            </a:endParaRPr>
          </a:p>
        </p:txBody>
      </p:sp>
      <p:sp>
        <p:nvSpPr>
          <p:cNvPr id="137" name="CustomShape 4"/>
          <p:cNvSpPr/>
          <p:nvPr/>
        </p:nvSpPr>
        <p:spPr>
          <a:xfrm>
            <a:off x="3979440" y="2194560"/>
            <a:ext cx="4223880" cy="4347720"/>
          </a:xfrm>
          <a:prstGeom prst="verticalScroll">
            <a:avLst>
              <a:gd name="adj" fmla="val 12500"/>
            </a:avLst>
          </a:prstGeom>
          <a:solidFill>
            <a:schemeClr val="accent3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  <a:spcBef>
                <a:spcPts val="876"/>
              </a:spcBef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876"/>
              </a:spcBef>
            </a:pPr>
            <a:r>
              <a:rPr lang="ru-RU" sz="1400" b="1" i="1" strike="noStrike" spc="-1">
                <a:solidFill>
                  <a:srgbClr val="333399"/>
                </a:solidFill>
                <a:latin typeface="Century Gothic"/>
              </a:rPr>
              <a:t>Имеющие эмоциональные нарушения:</a:t>
            </a:r>
            <a:endParaRPr lang="ru-RU" sz="14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spcBef>
                <a:spcPts val="876"/>
              </a:spcBef>
              <a:buClr>
                <a:srgbClr val="333399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Скука, грусть,  угнетенность </a:t>
            </a:r>
            <a:endParaRPr lang="ru-RU" sz="14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Мрачная угрюмость </a:t>
            </a:r>
            <a:endParaRPr lang="ru-RU" sz="14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Раздражительность </a:t>
            </a:r>
            <a:endParaRPr lang="ru-RU" sz="1400" b="0" strike="noStrike" spc="-1">
              <a:latin typeface="Arial"/>
            </a:endParaRPr>
          </a:p>
          <a:p>
            <a:pPr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Ворчливость </a:t>
            </a:r>
            <a:endParaRPr lang="ru-RU" sz="1400" b="0" strike="noStrike" spc="-1">
              <a:latin typeface="Arial"/>
            </a:endParaRPr>
          </a:p>
          <a:p>
            <a:pPr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Неприязненное, враждебное отношение к окружающим </a:t>
            </a:r>
            <a:endParaRPr lang="ru-RU" sz="1400" b="0" strike="noStrike" spc="-1">
              <a:latin typeface="Arial"/>
            </a:endParaRPr>
          </a:p>
          <a:p>
            <a:pPr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Чувство ненависти к благополучию окружающих </a:t>
            </a:r>
            <a:endParaRPr lang="ru-RU" sz="1400" b="0" strike="noStrike" spc="-1">
              <a:latin typeface="Arial"/>
            </a:endParaRPr>
          </a:p>
          <a:p>
            <a:pPr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Чувство физического недовольства </a:t>
            </a:r>
            <a:endParaRPr lang="ru-RU" sz="1400" b="0" strike="noStrike" spc="-1">
              <a:latin typeface="Arial"/>
            </a:endParaRPr>
          </a:p>
          <a:p>
            <a:pPr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Безразличное отношение к себе, окружающим </a:t>
            </a:r>
            <a:endParaRPr lang="ru-RU" sz="1400" b="0" strike="noStrike" spc="-1">
              <a:latin typeface="Arial"/>
            </a:endParaRPr>
          </a:p>
          <a:p>
            <a:pPr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Тоска как постоянный фон настроения 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751"/>
              </a:spcBef>
            </a:pPr>
            <a:endParaRPr lang="ru-RU" sz="1400" b="0" strike="noStrike" spc="-1">
              <a:latin typeface="Arial"/>
            </a:endParaRPr>
          </a:p>
        </p:txBody>
      </p:sp>
      <p:sp>
        <p:nvSpPr>
          <p:cNvPr id="138" name="CustomShape 5"/>
          <p:cNvSpPr/>
          <p:nvPr/>
        </p:nvSpPr>
        <p:spPr>
          <a:xfrm>
            <a:off x="8049240" y="2194560"/>
            <a:ext cx="3897720" cy="4347720"/>
          </a:xfrm>
          <a:prstGeom prst="verticalScroll">
            <a:avLst>
              <a:gd name="adj" fmla="val 12500"/>
            </a:avLst>
          </a:prstGeom>
          <a:solidFill>
            <a:schemeClr val="accent3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ru-RU" sz="1400" b="1" i="1" strike="noStrike" spc="-1">
                <a:solidFill>
                  <a:srgbClr val="333399"/>
                </a:solidFill>
                <a:latin typeface="Century Gothic"/>
              </a:rPr>
              <a:t>Имеющие психические заболевания: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Депрессия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Неврозы, характеризующиеся беспричинным страхом, внутренним напряжением и тревогой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Маниакально-депрессивный психоз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Шизофрения 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876"/>
              </a:spcBef>
            </a:pPr>
            <a:r>
              <a:rPr lang="ru-RU" sz="1400" b="0" i="1" strike="noStrike" spc="-1">
                <a:solidFill>
                  <a:srgbClr val="000000"/>
                </a:solidFill>
                <a:latin typeface="Century Gothic"/>
              </a:rPr>
              <a:t> </a:t>
            </a:r>
            <a:endParaRPr lang="ru-RU" sz="14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Shape 1"/>
          <p:cNvSpPr txBox="1"/>
          <p:nvPr/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sz="4000" b="1" i="1" strike="noStrike" cap="all" spc="-1">
                <a:solidFill>
                  <a:srgbClr val="C00000"/>
                </a:solidFill>
                <a:latin typeface="Century Gothic"/>
              </a:rPr>
              <a:t>Какие дети/подростки чаще подвержены суициду</a:t>
            </a:r>
            <a:endParaRPr lang="en-US" sz="40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40" name="TextShape 2"/>
          <p:cNvSpPr txBox="1"/>
          <p:nvPr/>
        </p:nvSpPr>
        <p:spPr>
          <a:xfrm>
            <a:off x="685800" y="2194560"/>
            <a:ext cx="10820160" cy="40237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41" name="CustomShape 3"/>
          <p:cNvSpPr/>
          <p:nvPr/>
        </p:nvSpPr>
        <p:spPr>
          <a:xfrm>
            <a:off x="685800" y="2194560"/>
            <a:ext cx="3666960" cy="4553640"/>
          </a:xfrm>
          <a:prstGeom prst="verticalScroll">
            <a:avLst>
              <a:gd name="adj" fmla="val 12500"/>
            </a:avLst>
          </a:prstGeom>
          <a:solidFill>
            <a:schemeClr val="accent3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  <a:spcBef>
                <a:spcPts val="876"/>
              </a:spcBef>
            </a:pPr>
            <a:r>
              <a:rPr lang="ru-RU" sz="1400" b="1" i="1" strike="noStrike" spc="-1">
                <a:solidFill>
                  <a:srgbClr val="333399"/>
                </a:solidFill>
                <a:latin typeface="Century Gothic"/>
              </a:rPr>
              <a:t>Имеющие вегетативные нарушения:</a:t>
            </a:r>
            <a:r>
              <a:rPr lang="ru-RU" sz="1400" b="0" i="1" strike="noStrike" spc="-1">
                <a:solidFill>
                  <a:srgbClr val="333399"/>
                </a:solidFill>
                <a:latin typeface="Century Gothic"/>
              </a:rPr>
              <a:t>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Слезливость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Расширение зрачков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Сухость во рту (“симптомы сухого языка”)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Тахикардия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Повышенное АД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Ощущение стесненного дыхания, нехватки воздуха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Ощущение комка в горле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Головные боли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Бессонница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Повышенная сонливость 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Нарушение ритма сна 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50000"/>
              </a:lnSpc>
            </a:pP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876"/>
              </a:spcBef>
            </a:pPr>
            <a:endParaRPr lang="ru-RU" sz="1400" b="0" strike="noStrike" spc="-1">
              <a:latin typeface="Arial"/>
            </a:endParaRPr>
          </a:p>
        </p:txBody>
      </p:sp>
      <p:sp>
        <p:nvSpPr>
          <p:cNvPr id="142" name="CustomShape 4"/>
          <p:cNvSpPr/>
          <p:nvPr/>
        </p:nvSpPr>
        <p:spPr>
          <a:xfrm>
            <a:off x="4353120" y="2194560"/>
            <a:ext cx="3799080" cy="4663080"/>
          </a:xfrm>
          <a:prstGeom prst="verticalScroll">
            <a:avLst>
              <a:gd name="adj" fmla="val 12500"/>
            </a:avLst>
          </a:prstGeom>
          <a:solidFill>
            <a:schemeClr val="accent3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  <a:spcBef>
                <a:spcPts val="876"/>
              </a:spcBef>
            </a:pPr>
            <a:r>
              <a:rPr lang="ru-RU" sz="1400" b="1" i="1" strike="noStrike" spc="-1">
                <a:solidFill>
                  <a:srgbClr val="333399"/>
                </a:solidFill>
                <a:latin typeface="Century Gothic"/>
              </a:rPr>
              <a:t>Взаимодействие с 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876"/>
              </a:spcBef>
            </a:pPr>
            <a:r>
              <a:rPr lang="ru-RU" sz="1400" b="1" i="1" strike="noStrike" spc="-1">
                <a:solidFill>
                  <a:srgbClr val="333399"/>
                </a:solidFill>
                <a:latin typeface="Century Gothic"/>
              </a:rPr>
              <a:t>окружающим</a:t>
            </a: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Нелюдимость, избегание контактов с окружающими 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Стремление к контакту с окружающими, поиски сочувствия, апелляция к врачу за помощью 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Склонность к нытью, капризность 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Эгоцентрическая направленность на свои страдания 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876"/>
              </a:spcBef>
            </a:pPr>
            <a:r>
              <a:rPr lang="ru-RU" sz="1400" b="0" i="1" strike="noStrike" spc="-1">
                <a:solidFill>
                  <a:srgbClr val="333399"/>
                </a:solidFill>
                <a:latin typeface="Century Gothic"/>
              </a:rPr>
              <a:t> 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143" name="CustomShape 5"/>
          <p:cNvSpPr/>
          <p:nvPr/>
        </p:nvSpPr>
        <p:spPr>
          <a:xfrm>
            <a:off x="8152200" y="2194560"/>
            <a:ext cx="3657240" cy="4553640"/>
          </a:xfrm>
          <a:prstGeom prst="verticalScroll">
            <a:avLst>
              <a:gd name="adj" fmla="val 12500"/>
            </a:avLst>
          </a:prstGeom>
          <a:solidFill>
            <a:schemeClr val="accent3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  <a:spcBef>
                <a:spcPts val="876"/>
              </a:spcBef>
            </a:pPr>
            <a:r>
              <a:rPr lang="ru-RU" sz="1600" b="1" i="1" strike="noStrike" spc="-1">
                <a:solidFill>
                  <a:srgbClr val="333399"/>
                </a:solidFill>
                <a:latin typeface="Century Gothic"/>
              </a:rPr>
              <a:t>Оценка собственной </a:t>
            </a: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876"/>
              </a:spcBef>
            </a:pPr>
            <a:r>
              <a:rPr lang="ru-RU" sz="1600" b="1" i="1" strike="noStrike" spc="-1">
                <a:solidFill>
                  <a:srgbClr val="333399"/>
                </a:solidFill>
                <a:latin typeface="Century Gothic"/>
              </a:rPr>
              <a:t>жизни</a:t>
            </a:r>
            <a:endParaRPr lang="ru-RU" sz="16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Пессимистическая оценка своего прошлого 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Избирательное воспоминание неприятных событий прошлого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Пессимистическая оценка своего нынешнего состояния 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400" b="0" strike="noStrike" spc="-1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spc="-1">
                <a:solidFill>
                  <a:srgbClr val="000000"/>
                </a:solidFill>
                <a:latin typeface="Century Gothic"/>
              </a:rPr>
              <a:t>Отсутствие перспектив в будущем </a:t>
            </a:r>
            <a:endParaRPr lang="ru-RU" sz="14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876"/>
              </a:spcBef>
            </a:pPr>
            <a:r>
              <a:rPr lang="ru-RU" sz="1400" b="0" i="1" strike="noStrike" spc="-1">
                <a:solidFill>
                  <a:srgbClr val="333399"/>
                </a:solidFill>
                <a:latin typeface="Century Gothic"/>
              </a:rPr>
              <a:t> </a:t>
            </a:r>
            <a:endParaRPr lang="ru-RU" sz="14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2895480" y="592560"/>
            <a:ext cx="8610120" cy="114588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3200" b="1" i="1" strike="noStrike" cap="all" spc="-1">
                <a:solidFill>
                  <a:srgbClr val="C4220D"/>
                </a:solidFill>
                <a:latin typeface="Century Gothic"/>
              </a:rPr>
              <a:t>Признаки готовящегося самоубийства</a:t>
            </a:r>
            <a:endParaRPr lang="en-US" sz="3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45" name="TextShape 2"/>
          <p:cNvSpPr txBox="1"/>
          <p:nvPr/>
        </p:nvSpPr>
        <p:spPr>
          <a:xfrm>
            <a:off x="309240" y="2057400"/>
            <a:ext cx="11307240" cy="44719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r>
              <a:rPr lang="en-US" sz="2200" b="1" i="1" strike="noStrike" spc="-1">
                <a:solidFill>
                  <a:srgbClr val="C00000"/>
                </a:solidFill>
                <a:latin typeface="Century Gothic"/>
              </a:rPr>
              <a:t>Словесные</a:t>
            </a:r>
            <a:r>
              <a:rPr lang="en-US" sz="2200" b="0" i="1" strike="noStrike" spc="-1">
                <a:solidFill>
                  <a:srgbClr val="C00000"/>
                </a:solidFill>
                <a:latin typeface="Century Gothic"/>
              </a:rPr>
              <a:t> </a:t>
            </a:r>
            <a:r>
              <a:rPr lang="en-US" sz="2200" b="1" i="1" strike="noStrike" spc="-1">
                <a:solidFill>
                  <a:srgbClr val="C00000"/>
                </a:solidFill>
                <a:latin typeface="Century Gothic"/>
              </a:rPr>
              <a:t>признаки</a:t>
            </a:r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  <a:p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Человек, готовящийся совершить самоубийство, часто говорит о своем душевном состоянии:</a:t>
            </a:r>
          </a:p>
          <a:p>
            <a:pPr marL="228600" indent="-228240">
              <a:lnSpc>
                <a:spcPct val="12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 «я не могу так дальше жить»;</a:t>
            </a:r>
          </a:p>
          <a:p>
            <a:pPr marL="228600" indent="-228240">
              <a:lnSpc>
                <a:spcPct val="12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 «я больше не буду ни для кого проблемой»;</a:t>
            </a:r>
          </a:p>
          <a:p>
            <a:pPr marL="228600" indent="-228240">
              <a:lnSpc>
                <a:spcPct val="12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 «тебе больше не придется обо мне волноваться»;</a:t>
            </a:r>
          </a:p>
          <a:p>
            <a:pPr marL="228600" indent="-228240">
              <a:lnSpc>
                <a:spcPct val="12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Много шутит на тему самоубийства.</a:t>
            </a:r>
          </a:p>
          <a:p>
            <a:pPr marL="228600" indent="-228240">
              <a:lnSpc>
                <a:spcPct val="12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Проявляет нездоровую заинтересованность вопросами смерти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sz="4000" b="1" i="1" strike="noStrike" cap="all" spc="-1">
                <a:solidFill>
                  <a:srgbClr val="C4220D"/>
                </a:solidFill>
                <a:latin typeface="Century Gothic"/>
              </a:rPr>
              <a:t>Признаки готовящегося самоубийства</a:t>
            </a:r>
            <a:endParaRPr lang="en-US" sz="40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47" name="TextShape 2"/>
          <p:cNvSpPr txBox="1"/>
          <p:nvPr/>
        </p:nvSpPr>
        <p:spPr>
          <a:xfrm>
            <a:off x="685800" y="2194560"/>
            <a:ext cx="10820160" cy="40237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en-US" sz="2200" b="1" i="1" strike="noStrike" spc="-1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200" b="1" i="1" strike="noStrike" spc="-1">
                <a:solidFill>
                  <a:srgbClr val="C00000"/>
                </a:solidFill>
                <a:latin typeface="Century Gothic"/>
              </a:rPr>
              <a:t>Поведенческие признаки</a:t>
            </a:r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Раздаёт другим вещи, имеющие большую личную значимость,  приводит в порядок  дела, пишет прощальные письма.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Демонстрирует радикальные перемены в поведении такие, как:</a:t>
            </a:r>
            <a:r>
              <a:t/>
            </a:r>
            <a:br/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в еде – ест слишком мало или слишком много; </a:t>
            </a:r>
            <a:r>
              <a:t/>
            </a:r>
            <a:br/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во сне – спит слишком мало или слишком много; </a:t>
            </a:r>
            <a:r>
              <a:t/>
            </a:r>
            <a:br/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во внешнем виде – становится неряшливым; </a:t>
            </a:r>
            <a:r>
              <a:t/>
            </a:r>
            <a:br/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в привычках – пропускает занятия; замыкается от семьи и друзей и т.д.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Проявляет признаки беспомощности, безнадежности и отчаяния.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1"/>
          <p:cNvPicPr/>
          <p:nvPr/>
        </p:nvPicPr>
        <p:blipFill>
          <a:blip r:embed="rId2"/>
          <a:stretch/>
        </p:blipFill>
        <p:spPr>
          <a:xfrm>
            <a:off x="10350360" y="5409000"/>
            <a:ext cx="1841400" cy="1448640"/>
          </a:xfrm>
          <a:prstGeom prst="rect">
            <a:avLst/>
          </a:prstGeom>
          <a:ln>
            <a:noFill/>
          </a:ln>
        </p:spPr>
      </p:pic>
      <p:sp>
        <p:nvSpPr>
          <p:cNvPr id="149" name="TextShape 1"/>
          <p:cNvSpPr txBox="1"/>
          <p:nvPr/>
        </p:nvSpPr>
        <p:spPr>
          <a:xfrm>
            <a:off x="3024166" y="285728"/>
            <a:ext cx="8610120" cy="12927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sz="4000" b="1" i="1" strike="noStrike" cap="all" spc="-1" dirty="0" err="1">
                <a:solidFill>
                  <a:srgbClr val="C4220D"/>
                </a:solidFill>
                <a:latin typeface="Century Gothic"/>
              </a:rPr>
              <a:t>Признаки</a:t>
            </a:r>
            <a:r>
              <a:rPr lang="en-US" sz="4000" b="1" i="1" strike="noStrike" cap="all" spc="-1" dirty="0">
                <a:solidFill>
                  <a:srgbClr val="C4220D"/>
                </a:solidFill>
                <a:latin typeface="Century Gothic"/>
              </a:rPr>
              <a:t> </a:t>
            </a:r>
            <a:r>
              <a:rPr lang="en-US" sz="4000" b="1" i="1" strike="noStrike" cap="all" spc="-1" dirty="0" err="1">
                <a:solidFill>
                  <a:srgbClr val="C4220D"/>
                </a:solidFill>
                <a:latin typeface="Century Gothic"/>
              </a:rPr>
              <a:t>готовящегося</a:t>
            </a:r>
            <a:r>
              <a:rPr lang="en-US" sz="4000" b="1" i="1" strike="noStrike" cap="all" spc="-1" dirty="0">
                <a:solidFill>
                  <a:srgbClr val="C4220D"/>
                </a:solidFill>
                <a:latin typeface="Century Gothic"/>
              </a:rPr>
              <a:t> </a:t>
            </a:r>
            <a:r>
              <a:rPr lang="en-US" sz="4000" b="1" i="1" strike="noStrike" cap="all" spc="-1" dirty="0" err="1">
                <a:solidFill>
                  <a:srgbClr val="C4220D"/>
                </a:solidFill>
                <a:latin typeface="Century Gothic"/>
              </a:rPr>
              <a:t>самоубийства</a:t>
            </a:r>
            <a:endParaRPr lang="en-US" sz="4000" b="0" strike="noStrike" spc="-1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50" name="TextShape 2"/>
          <p:cNvSpPr txBox="1"/>
          <p:nvPr/>
        </p:nvSpPr>
        <p:spPr>
          <a:xfrm>
            <a:off x="666712" y="1857364"/>
            <a:ext cx="10820160" cy="40237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85000" lnSpcReduction="20000"/>
          </a:bodyPr>
          <a:lstStyle/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en-US" sz="2400" b="1" strike="noStrike" spc="-1" dirty="0" err="1">
                <a:solidFill>
                  <a:srgbClr val="C00000"/>
                </a:solidFill>
                <a:latin typeface="Bookman Old Style"/>
              </a:rPr>
              <a:t>Ситуационные</a:t>
            </a:r>
            <a:r>
              <a:rPr lang="en-US" sz="2400" b="1" strike="noStrike" spc="-1" dirty="0">
                <a:solidFill>
                  <a:srgbClr val="C00000"/>
                </a:solidFill>
                <a:latin typeface="Bookman Old Style"/>
              </a:rPr>
              <a:t> </a:t>
            </a:r>
            <a:r>
              <a:rPr lang="en-US" sz="2400" b="1" strike="noStrike" spc="-1" dirty="0" err="1">
                <a:solidFill>
                  <a:srgbClr val="C00000"/>
                </a:solidFill>
                <a:latin typeface="Bookman Old Style"/>
              </a:rPr>
              <a:t>признаки</a:t>
            </a:r>
            <a:endParaRPr lang="en-US" sz="2400" b="0" strike="noStrike" spc="-1" dirty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Человек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может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решиться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на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самоубийство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,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если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: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Социально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изолирован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(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не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имеет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друзей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или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имеет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только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одного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друга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),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чувствует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себя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отверженным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;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Живет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в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нестабильном</a:t>
            </a:r>
            <a:r>
              <a:rPr lang="en-US" sz="2400" b="0" u="sng" strike="noStrike" spc="-1" dirty="0">
                <a:solidFill>
                  <a:srgbClr val="000000"/>
                </a:solidFill>
                <a:uFillTx/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состоянии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(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серьезный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кризис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в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семье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– в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отношениях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к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родителям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или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родителей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друг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с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другом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;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алкоголизм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–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личная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или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семейная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проблема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);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Ощущает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себя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жертвой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насилия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–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физического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,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сексуального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или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эмоционального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; 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Предпринимал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попытку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суицида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ранее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;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Имеет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склонность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к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самоубийству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вследствие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того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,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что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оно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совершалось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кем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-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то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из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друзей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,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знакомых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или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членов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семьи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;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Перенес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тяжелую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потерю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(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смерть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кого-то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из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близких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,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развод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entury Gothic"/>
              </a:rPr>
              <a:t>родителей</a:t>
            </a:r>
            <a:r>
              <a:rPr lang="en-US" sz="2400" b="0" strike="noStrike" spc="-1" dirty="0">
                <a:solidFill>
                  <a:srgbClr val="000000"/>
                </a:solidFill>
                <a:latin typeface="Century Gothic"/>
              </a:rPr>
              <a:t>).</a:t>
            </a:r>
          </a:p>
          <a:p>
            <a:pPr>
              <a:lnSpc>
                <a:spcPct val="80000"/>
              </a:lnSpc>
              <a:spcBef>
                <a:spcPts val="499"/>
              </a:spcBef>
            </a:pPr>
            <a:endParaRPr lang="en-US" sz="2400" b="0" strike="noStrike" spc="-1" dirty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US" sz="2400" b="0" strike="noStrike" spc="-1" dirty="0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Shape 1"/>
          <p:cNvSpPr txBox="1"/>
          <p:nvPr/>
        </p:nvSpPr>
        <p:spPr>
          <a:xfrm>
            <a:off x="2895480" y="764280"/>
            <a:ext cx="8610120" cy="12927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3200" b="1" i="1" strike="noStrike" cap="all" spc="-1">
                <a:solidFill>
                  <a:srgbClr val="C4220D"/>
                </a:solidFill>
                <a:latin typeface="Century Gothic"/>
              </a:rPr>
              <a:t>ВИДЫ СУИЦИДА</a:t>
            </a:r>
            <a:endParaRPr lang="en-US" sz="3200" b="0" strike="noStrike" spc="-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52" name="TextShape 2"/>
          <p:cNvSpPr txBox="1"/>
          <p:nvPr/>
        </p:nvSpPr>
        <p:spPr>
          <a:xfrm>
            <a:off x="685800" y="2181600"/>
            <a:ext cx="10820160" cy="402372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62500" lnSpcReduction="20000"/>
          </a:bodyPr>
          <a:lstStyle/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en-US" sz="2200" b="1" strike="noStrike" spc="-1">
                <a:solidFill>
                  <a:srgbClr val="000000"/>
                </a:solidFill>
                <a:latin typeface="Century Gothic"/>
              </a:rPr>
              <a:t>Истинный суицид</a:t>
            </a:r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Никогда не бывает спонтанным.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Такому суициду всегда предшествуют угнетенное настроение, депрессивное состояние или просто мысли об уходе из жизни. Причем окружающие, даже самые близкие люди, нередко такого состояния человека не замечают.</a:t>
            </a: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en-US" sz="2200" b="1" strike="noStrike" spc="-1">
                <a:solidFill>
                  <a:srgbClr val="000000"/>
                </a:solidFill>
                <a:latin typeface="Century Gothic"/>
              </a:rPr>
              <a:t>Скрытый суицид</a:t>
            </a:r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Это </a:t>
            </a:r>
            <a:r>
              <a:rPr lang="en-US" sz="2200" b="0" i="1" strike="noStrike" spc="-1">
                <a:solidFill>
                  <a:srgbClr val="000000"/>
                </a:solidFill>
                <a:latin typeface="Century Gothic"/>
              </a:rPr>
              <a:t>завуалированное самоубийство.</a:t>
            </a:r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Человек погибает от внешних сил, по большей части им же спровоцированных. Например, рискованная езда на автомобиле, занятия экстремальными видами спорта и даже алкогольная или наркотическая зависимость…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И сколько угодно можно твердить человеку о том, что все это опасно для жизни, как правило, именно этой опасности они жаждут.</a:t>
            </a: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en-US" sz="2200" b="1" strike="noStrike" spc="-1">
                <a:solidFill>
                  <a:srgbClr val="000000"/>
                </a:solidFill>
                <a:latin typeface="Century Gothic"/>
              </a:rPr>
              <a:t>Демонстративный суицид</a:t>
            </a:r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Самоубийство, как способ привлечь внимание к своей личности, оказание давления на окружающих лиц с целью изменения конфликтной ситуации в благоприятную сторону. </a:t>
            </a:r>
            <a:r>
              <a:rPr lang="en-US" sz="2200" b="0" i="1" strike="noStrike" spc="-1">
                <a:solidFill>
                  <a:srgbClr val="000000"/>
                </a:solidFill>
                <a:latin typeface="Century Gothic"/>
              </a:rPr>
              <a:t>Проявляется в виде порезов вен, отравлении лекарствами, изображения повешения.</a:t>
            </a:r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entury Gothic"/>
              </a:rPr>
              <a:t>Большинство самоубийц, как правило, хотели вовсе не умереть - а только достучаться до кого-то, обратить внимание на свои проблемы, позвать на помощь.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US" sz="2200" b="0" strike="noStrike" spc="-1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000000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000000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262</TotalTime>
  <Words>658</Words>
  <Application>LibreOffice/5.4.4.2$Windows_x86 LibreOffice_project/2524958677847fb3bb44820e40380acbe820f960</Application>
  <PresentationFormat>Произвольный</PresentationFormat>
  <Paragraphs>110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Office Theme</vt:lpstr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«Выявление обучающихся группы суицидального риска и находящихся в кризисном состоянии»</dc:title>
  <dc:subject/>
  <dc:creator>123</dc:creator>
  <dc:description/>
  <cp:lastModifiedBy>Завуч</cp:lastModifiedBy>
  <cp:revision>15</cp:revision>
  <dcterms:created xsi:type="dcterms:W3CDTF">2019-03-20T09:35:47Z</dcterms:created>
  <dcterms:modified xsi:type="dcterms:W3CDTF">2006-01-02T04:20:35Z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Широкоэкранный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11</vt:i4>
  </property>
</Properties>
</file>